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F11CA-880C-47FD-B466-3D6FE467F706}" type="doc">
      <dgm:prSet loTypeId="urn:microsoft.com/office/officeart/2005/8/layout/cycle5" loCatId="cycle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CF9E846-D07A-4BF7-BE2D-5A1B6FBEEAD3}">
      <dgm:prSet/>
      <dgm:spPr/>
      <dgm:t>
        <a:bodyPr/>
        <a:lstStyle/>
        <a:p>
          <a:r>
            <a:rPr lang="th-TH" b="1"/>
            <a:t>ปัญหาที่อยากแก้</a:t>
          </a:r>
          <a:endParaRPr lang="en-US"/>
        </a:p>
      </dgm:t>
    </dgm:pt>
    <dgm:pt modelId="{64C2A89B-A675-44A9-8924-745AF1ADA70A}" type="parTrans" cxnId="{B73A4E5B-C46F-4793-BAA6-6348B92964E9}">
      <dgm:prSet/>
      <dgm:spPr/>
      <dgm:t>
        <a:bodyPr/>
        <a:lstStyle/>
        <a:p>
          <a:endParaRPr lang="en-US"/>
        </a:p>
      </dgm:t>
    </dgm:pt>
    <dgm:pt modelId="{53FC36AE-3C1D-45AA-A910-4105EE5799F2}" type="sibTrans" cxnId="{B73A4E5B-C46F-4793-BAA6-6348B92964E9}">
      <dgm:prSet/>
      <dgm:spPr/>
      <dgm:t>
        <a:bodyPr/>
        <a:lstStyle/>
        <a:p>
          <a:endParaRPr lang="en-US"/>
        </a:p>
      </dgm:t>
    </dgm:pt>
    <dgm:pt modelId="{BD4DCD7F-C209-44A5-BB7C-A66A772DDB53}">
      <dgm:prSet/>
      <dgm:spPr/>
      <dgm:t>
        <a:bodyPr/>
        <a:lstStyle/>
        <a:p>
          <a:r>
            <a:rPr lang="th-TH"/>
            <a:t>การใช้ทรัพยากร/และวัสดุสำนักงานอย่างประหยัดและคุ้มค่า       </a:t>
          </a:r>
          <a:endParaRPr lang="en-US"/>
        </a:p>
      </dgm:t>
    </dgm:pt>
    <dgm:pt modelId="{93935AFF-3B35-406F-9B91-7C0EE3EAC038}" type="parTrans" cxnId="{7335C1D9-C54D-46EB-8A86-6379921AFF96}">
      <dgm:prSet/>
      <dgm:spPr/>
      <dgm:t>
        <a:bodyPr/>
        <a:lstStyle/>
        <a:p>
          <a:endParaRPr lang="en-US"/>
        </a:p>
      </dgm:t>
    </dgm:pt>
    <dgm:pt modelId="{EAC1B61B-7549-469E-9637-FAAC22FC3038}" type="sibTrans" cxnId="{7335C1D9-C54D-46EB-8A86-6379921AFF96}">
      <dgm:prSet/>
      <dgm:spPr/>
      <dgm:t>
        <a:bodyPr/>
        <a:lstStyle/>
        <a:p>
          <a:endParaRPr lang="en-US"/>
        </a:p>
      </dgm:t>
    </dgm:pt>
    <dgm:pt modelId="{3F3D047C-08FC-4977-AC68-DEBFDBC98D31}">
      <dgm:prSet/>
      <dgm:spPr/>
      <dgm:t>
        <a:bodyPr/>
        <a:lstStyle/>
        <a:p>
          <a:r>
            <a:rPr lang="th-TH"/>
            <a:t>การแต่งกายที่ไม่เหมาะสมและไม่ถูกกาลเทศะในที่ทำงาน</a:t>
          </a:r>
          <a:endParaRPr lang="en-US"/>
        </a:p>
      </dgm:t>
    </dgm:pt>
    <dgm:pt modelId="{43817460-1E78-426D-92AC-EF30EB1EF61F}" type="parTrans" cxnId="{5F45D5F6-75D3-48FA-8935-55E5149E54F5}">
      <dgm:prSet/>
      <dgm:spPr/>
      <dgm:t>
        <a:bodyPr/>
        <a:lstStyle/>
        <a:p>
          <a:endParaRPr lang="en-US"/>
        </a:p>
      </dgm:t>
    </dgm:pt>
    <dgm:pt modelId="{E450BA27-D608-4D36-AEAE-9F31369327A0}" type="sibTrans" cxnId="{5F45D5F6-75D3-48FA-8935-55E5149E54F5}">
      <dgm:prSet/>
      <dgm:spPr/>
      <dgm:t>
        <a:bodyPr/>
        <a:lstStyle/>
        <a:p>
          <a:endParaRPr lang="en-US"/>
        </a:p>
      </dgm:t>
    </dgm:pt>
    <dgm:pt modelId="{7F59FB1A-B69F-4480-A700-C16B218A7048}" type="pres">
      <dgm:prSet presAssocID="{3E0F11CA-880C-47FD-B466-3D6FE467F706}" presName="cycle" presStyleCnt="0">
        <dgm:presLayoutVars>
          <dgm:dir/>
          <dgm:resizeHandles val="exact"/>
        </dgm:presLayoutVars>
      </dgm:prSet>
      <dgm:spPr/>
    </dgm:pt>
    <dgm:pt modelId="{B4C740A0-6CF7-49F8-A57D-AF05E038672A}" type="pres">
      <dgm:prSet presAssocID="{BCF9E846-D07A-4BF7-BE2D-5A1B6FBEEAD3}" presName="node" presStyleLbl="node1" presStyleIdx="0" presStyleCnt="3">
        <dgm:presLayoutVars>
          <dgm:bulletEnabled val="1"/>
        </dgm:presLayoutVars>
      </dgm:prSet>
      <dgm:spPr/>
    </dgm:pt>
    <dgm:pt modelId="{8991D92C-A91F-4248-A58C-849FFE00BD71}" type="pres">
      <dgm:prSet presAssocID="{BCF9E846-D07A-4BF7-BE2D-5A1B6FBEEAD3}" presName="spNode" presStyleCnt="0"/>
      <dgm:spPr/>
    </dgm:pt>
    <dgm:pt modelId="{952C37B8-0723-4D83-8009-FD2E7D921DB4}" type="pres">
      <dgm:prSet presAssocID="{53FC36AE-3C1D-45AA-A910-4105EE5799F2}" presName="sibTrans" presStyleLbl="sibTrans1D1" presStyleIdx="0" presStyleCnt="3"/>
      <dgm:spPr/>
    </dgm:pt>
    <dgm:pt modelId="{33086FF0-7A8C-4B83-B951-9BEE8CF322A3}" type="pres">
      <dgm:prSet presAssocID="{BD4DCD7F-C209-44A5-BB7C-A66A772DDB53}" presName="node" presStyleLbl="node1" presStyleIdx="1" presStyleCnt="3">
        <dgm:presLayoutVars>
          <dgm:bulletEnabled val="1"/>
        </dgm:presLayoutVars>
      </dgm:prSet>
      <dgm:spPr/>
    </dgm:pt>
    <dgm:pt modelId="{E3A37DAA-9A67-48E4-8697-2C20CB1801BD}" type="pres">
      <dgm:prSet presAssocID="{BD4DCD7F-C209-44A5-BB7C-A66A772DDB53}" presName="spNode" presStyleCnt="0"/>
      <dgm:spPr/>
    </dgm:pt>
    <dgm:pt modelId="{3E348BD2-0FBE-4364-803D-7697869B4D90}" type="pres">
      <dgm:prSet presAssocID="{EAC1B61B-7549-469E-9637-FAAC22FC3038}" presName="sibTrans" presStyleLbl="sibTrans1D1" presStyleIdx="1" presStyleCnt="3"/>
      <dgm:spPr/>
    </dgm:pt>
    <dgm:pt modelId="{2397BECB-AFBF-4430-AEDF-FC5892DED0C4}" type="pres">
      <dgm:prSet presAssocID="{3F3D047C-08FC-4977-AC68-DEBFDBC98D31}" presName="node" presStyleLbl="node1" presStyleIdx="2" presStyleCnt="3">
        <dgm:presLayoutVars>
          <dgm:bulletEnabled val="1"/>
        </dgm:presLayoutVars>
      </dgm:prSet>
      <dgm:spPr/>
    </dgm:pt>
    <dgm:pt modelId="{5D347E79-F5A1-42F4-8DEF-35B9BE6208C9}" type="pres">
      <dgm:prSet presAssocID="{3F3D047C-08FC-4977-AC68-DEBFDBC98D31}" presName="spNode" presStyleCnt="0"/>
      <dgm:spPr/>
    </dgm:pt>
    <dgm:pt modelId="{187B0766-2A23-4258-B4DA-0A66696FCA94}" type="pres">
      <dgm:prSet presAssocID="{E450BA27-D608-4D36-AEAE-9F31369327A0}" presName="sibTrans" presStyleLbl="sibTrans1D1" presStyleIdx="2" presStyleCnt="3"/>
      <dgm:spPr/>
    </dgm:pt>
  </dgm:ptLst>
  <dgm:cxnLst>
    <dgm:cxn modelId="{0960C104-B17A-4411-8D49-039EBEBF7B28}" type="presOf" srcId="{E450BA27-D608-4D36-AEAE-9F31369327A0}" destId="{187B0766-2A23-4258-B4DA-0A66696FCA94}" srcOrd="0" destOrd="0" presId="urn:microsoft.com/office/officeart/2005/8/layout/cycle5"/>
    <dgm:cxn modelId="{72142706-09CD-4CBB-9F0C-6B1CC7364208}" type="presOf" srcId="{53FC36AE-3C1D-45AA-A910-4105EE5799F2}" destId="{952C37B8-0723-4D83-8009-FD2E7D921DB4}" srcOrd="0" destOrd="0" presId="urn:microsoft.com/office/officeart/2005/8/layout/cycle5"/>
    <dgm:cxn modelId="{4339FE1E-8282-408B-9A73-57DF1D9D1838}" type="presOf" srcId="{3E0F11CA-880C-47FD-B466-3D6FE467F706}" destId="{7F59FB1A-B69F-4480-A700-C16B218A7048}" srcOrd="0" destOrd="0" presId="urn:microsoft.com/office/officeart/2005/8/layout/cycle5"/>
    <dgm:cxn modelId="{D3EACD34-46A0-4C64-9D2C-1BF8E227061B}" type="presOf" srcId="{3F3D047C-08FC-4977-AC68-DEBFDBC98D31}" destId="{2397BECB-AFBF-4430-AEDF-FC5892DED0C4}" srcOrd="0" destOrd="0" presId="urn:microsoft.com/office/officeart/2005/8/layout/cycle5"/>
    <dgm:cxn modelId="{C8327A35-79DE-4807-B943-5C75F053F384}" type="presOf" srcId="{BCF9E846-D07A-4BF7-BE2D-5A1B6FBEEAD3}" destId="{B4C740A0-6CF7-49F8-A57D-AF05E038672A}" srcOrd="0" destOrd="0" presId="urn:microsoft.com/office/officeart/2005/8/layout/cycle5"/>
    <dgm:cxn modelId="{B73A4E5B-C46F-4793-BAA6-6348B92964E9}" srcId="{3E0F11CA-880C-47FD-B466-3D6FE467F706}" destId="{BCF9E846-D07A-4BF7-BE2D-5A1B6FBEEAD3}" srcOrd="0" destOrd="0" parTransId="{64C2A89B-A675-44A9-8924-745AF1ADA70A}" sibTransId="{53FC36AE-3C1D-45AA-A910-4105EE5799F2}"/>
    <dgm:cxn modelId="{F08DB04E-547C-4905-A554-2670A0109985}" type="presOf" srcId="{EAC1B61B-7549-469E-9637-FAAC22FC3038}" destId="{3E348BD2-0FBE-4364-803D-7697869B4D90}" srcOrd="0" destOrd="0" presId="urn:microsoft.com/office/officeart/2005/8/layout/cycle5"/>
    <dgm:cxn modelId="{A65CDEA6-6EF1-43B8-900C-F1A16999844D}" type="presOf" srcId="{BD4DCD7F-C209-44A5-BB7C-A66A772DDB53}" destId="{33086FF0-7A8C-4B83-B951-9BEE8CF322A3}" srcOrd="0" destOrd="0" presId="urn:microsoft.com/office/officeart/2005/8/layout/cycle5"/>
    <dgm:cxn modelId="{7335C1D9-C54D-46EB-8A86-6379921AFF96}" srcId="{3E0F11CA-880C-47FD-B466-3D6FE467F706}" destId="{BD4DCD7F-C209-44A5-BB7C-A66A772DDB53}" srcOrd="1" destOrd="0" parTransId="{93935AFF-3B35-406F-9B91-7C0EE3EAC038}" sibTransId="{EAC1B61B-7549-469E-9637-FAAC22FC3038}"/>
    <dgm:cxn modelId="{5F45D5F6-75D3-48FA-8935-55E5149E54F5}" srcId="{3E0F11CA-880C-47FD-B466-3D6FE467F706}" destId="{3F3D047C-08FC-4977-AC68-DEBFDBC98D31}" srcOrd="2" destOrd="0" parTransId="{43817460-1E78-426D-92AC-EF30EB1EF61F}" sibTransId="{E450BA27-D608-4D36-AEAE-9F31369327A0}"/>
    <dgm:cxn modelId="{556F11F8-EF59-4F26-97EB-3DC299AE142A}" type="presParOf" srcId="{7F59FB1A-B69F-4480-A700-C16B218A7048}" destId="{B4C740A0-6CF7-49F8-A57D-AF05E038672A}" srcOrd="0" destOrd="0" presId="urn:microsoft.com/office/officeart/2005/8/layout/cycle5"/>
    <dgm:cxn modelId="{CE6B5C02-CC5D-4DD5-9A7A-E5F86A37877B}" type="presParOf" srcId="{7F59FB1A-B69F-4480-A700-C16B218A7048}" destId="{8991D92C-A91F-4248-A58C-849FFE00BD71}" srcOrd="1" destOrd="0" presId="urn:microsoft.com/office/officeart/2005/8/layout/cycle5"/>
    <dgm:cxn modelId="{0DF7F245-1F54-47FB-A1AB-082B4F3B3515}" type="presParOf" srcId="{7F59FB1A-B69F-4480-A700-C16B218A7048}" destId="{952C37B8-0723-4D83-8009-FD2E7D921DB4}" srcOrd="2" destOrd="0" presId="urn:microsoft.com/office/officeart/2005/8/layout/cycle5"/>
    <dgm:cxn modelId="{7C523B4F-1B35-4488-83F5-E8628A22F9A0}" type="presParOf" srcId="{7F59FB1A-B69F-4480-A700-C16B218A7048}" destId="{33086FF0-7A8C-4B83-B951-9BEE8CF322A3}" srcOrd="3" destOrd="0" presId="urn:microsoft.com/office/officeart/2005/8/layout/cycle5"/>
    <dgm:cxn modelId="{C42026B0-6627-4F92-BC79-7F4B653065FC}" type="presParOf" srcId="{7F59FB1A-B69F-4480-A700-C16B218A7048}" destId="{E3A37DAA-9A67-48E4-8697-2C20CB1801BD}" srcOrd="4" destOrd="0" presId="urn:microsoft.com/office/officeart/2005/8/layout/cycle5"/>
    <dgm:cxn modelId="{52F90762-D4B9-4969-A650-448B19265EB8}" type="presParOf" srcId="{7F59FB1A-B69F-4480-A700-C16B218A7048}" destId="{3E348BD2-0FBE-4364-803D-7697869B4D90}" srcOrd="5" destOrd="0" presId="urn:microsoft.com/office/officeart/2005/8/layout/cycle5"/>
    <dgm:cxn modelId="{10E19C9E-DAB0-408A-B49D-130C46B8AB2A}" type="presParOf" srcId="{7F59FB1A-B69F-4480-A700-C16B218A7048}" destId="{2397BECB-AFBF-4430-AEDF-FC5892DED0C4}" srcOrd="6" destOrd="0" presId="urn:microsoft.com/office/officeart/2005/8/layout/cycle5"/>
    <dgm:cxn modelId="{2982564F-0289-4F7B-AF0C-A56015172FC6}" type="presParOf" srcId="{7F59FB1A-B69F-4480-A700-C16B218A7048}" destId="{5D347E79-F5A1-42F4-8DEF-35B9BE6208C9}" srcOrd="7" destOrd="0" presId="urn:microsoft.com/office/officeart/2005/8/layout/cycle5"/>
    <dgm:cxn modelId="{FDA340ED-6CA7-4188-863A-A0DC3AFA87E7}" type="presParOf" srcId="{7F59FB1A-B69F-4480-A700-C16B218A7048}" destId="{187B0766-2A23-4258-B4DA-0A66696FCA94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4D490F-7A04-4F7B-97AD-52B8542AC52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5EB4FBA-76DA-4CF9-8C85-523FEC307CA5}">
      <dgm:prSet/>
      <dgm:spPr/>
      <dgm:t>
        <a:bodyPr/>
        <a:lstStyle/>
        <a:p>
          <a:r>
            <a:rPr lang="th-TH"/>
            <a:t>การให้หรือเสียสละประโยชน์ส่วนตนเพื่อส่วนรวม โดยไม่หวังผลตอบแทน และปฏิบัติหน้าที่ด้วยความซื่อสัตย์สุจริต</a:t>
          </a:r>
          <a:br>
            <a:rPr lang="en-US"/>
          </a:br>
          <a:endParaRPr lang="en-US"/>
        </a:p>
      </dgm:t>
    </dgm:pt>
    <dgm:pt modelId="{29497061-4D5F-4897-B5C1-F9FACDACC30D}" type="parTrans" cxnId="{64604C8F-82FB-4766-AFAB-59CEDB675D5C}">
      <dgm:prSet/>
      <dgm:spPr/>
      <dgm:t>
        <a:bodyPr/>
        <a:lstStyle/>
        <a:p>
          <a:endParaRPr lang="en-US"/>
        </a:p>
      </dgm:t>
    </dgm:pt>
    <dgm:pt modelId="{13229BC9-BBA0-44EF-BC4E-BD9BDACF6A7E}" type="sibTrans" cxnId="{64604C8F-82FB-4766-AFAB-59CEDB675D5C}">
      <dgm:prSet/>
      <dgm:spPr/>
      <dgm:t>
        <a:bodyPr/>
        <a:lstStyle/>
        <a:p>
          <a:endParaRPr lang="en-US"/>
        </a:p>
      </dgm:t>
    </dgm:pt>
    <dgm:pt modelId="{CD9785E4-2FBA-421A-A672-EE3B5D6F3630}">
      <dgm:prSet/>
      <dgm:spPr/>
      <dgm:t>
        <a:bodyPr/>
        <a:lstStyle/>
        <a:p>
          <a:r>
            <a:rPr lang="th-TH"/>
            <a:t>มีจิตอาสาบริการและทำงานเป็นทีมเพื่อการพัฒนาองค์กร เพื่อช่วยเหลือผู้อื่น  ส่วนรวม และสังคม ทันทีเมื่อ  มีโอกาส</a:t>
          </a:r>
          <a:br>
            <a:rPr lang="en-US"/>
          </a:br>
          <a:endParaRPr lang="en-US"/>
        </a:p>
      </dgm:t>
    </dgm:pt>
    <dgm:pt modelId="{FA0F69D3-CEA8-4C77-9E81-004D9A4E9283}" type="parTrans" cxnId="{04BE5D07-C256-45A7-B122-9051AD650B08}">
      <dgm:prSet/>
      <dgm:spPr/>
      <dgm:t>
        <a:bodyPr/>
        <a:lstStyle/>
        <a:p>
          <a:endParaRPr lang="en-US"/>
        </a:p>
      </dgm:t>
    </dgm:pt>
    <dgm:pt modelId="{6D308B2C-4205-43C5-9BA5-C7EE3D212238}" type="sibTrans" cxnId="{04BE5D07-C256-45A7-B122-9051AD650B08}">
      <dgm:prSet/>
      <dgm:spPr/>
      <dgm:t>
        <a:bodyPr/>
        <a:lstStyle/>
        <a:p>
          <a:endParaRPr lang="en-US"/>
        </a:p>
      </dgm:t>
    </dgm:pt>
    <dgm:pt modelId="{1446A27F-8875-42A9-96D5-62F499ACA035}">
      <dgm:prSet/>
      <dgm:spPr/>
      <dgm:t>
        <a:bodyPr/>
        <a:lstStyle/>
        <a:p>
          <a:r>
            <a:rPr lang="th-TH"/>
            <a:t>ยกย่องเชิดชูบุคลากรในหน่วยงานที่ปฏิบัติดี ปฏิบัติชอบ</a:t>
          </a:r>
          <a:endParaRPr lang="en-US"/>
        </a:p>
      </dgm:t>
    </dgm:pt>
    <dgm:pt modelId="{633B4190-F6A8-4F8E-A5FF-D7225D68F9EE}" type="parTrans" cxnId="{B290F8D6-E663-4902-A114-90A46AA6B7DC}">
      <dgm:prSet/>
      <dgm:spPr/>
      <dgm:t>
        <a:bodyPr/>
        <a:lstStyle/>
        <a:p>
          <a:endParaRPr lang="en-US"/>
        </a:p>
      </dgm:t>
    </dgm:pt>
    <dgm:pt modelId="{7E403B0F-48F7-41EC-800D-972AF147F02E}" type="sibTrans" cxnId="{B290F8D6-E663-4902-A114-90A46AA6B7DC}">
      <dgm:prSet/>
      <dgm:spPr/>
      <dgm:t>
        <a:bodyPr/>
        <a:lstStyle/>
        <a:p>
          <a:endParaRPr lang="en-US"/>
        </a:p>
      </dgm:t>
    </dgm:pt>
    <dgm:pt modelId="{37506F3B-DA34-41AA-A2E4-C0FE25D38AF7}" type="pres">
      <dgm:prSet presAssocID="{C84D490F-7A04-4F7B-97AD-52B8542AC527}" presName="root" presStyleCnt="0">
        <dgm:presLayoutVars>
          <dgm:dir/>
          <dgm:resizeHandles val="exact"/>
        </dgm:presLayoutVars>
      </dgm:prSet>
      <dgm:spPr/>
    </dgm:pt>
    <dgm:pt modelId="{F89E51B3-F298-449A-90CE-1FFFD0DD8A05}" type="pres">
      <dgm:prSet presAssocID="{75EB4FBA-76DA-4CF9-8C85-523FEC307CA5}" presName="compNode" presStyleCnt="0"/>
      <dgm:spPr/>
    </dgm:pt>
    <dgm:pt modelId="{1B0C98A2-7CB8-4504-B37D-E172D7F7ADAE}" type="pres">
      <dgm:prSet presAssocID="{75EB4FBA-76DA-4CF9-8C85-523FEC307CA5}" presName="bgRect" presStyleLbl="bgShp" presStyleIdx="0" presStyleCnt="3"/>
      <dgm:spPr/>
    </dgm:pt>
    <dgm:pt modelId="{3B335EA2-5C5E-4BAF-A599-418108DCB4CD}" type="pres">
      <dgm:prSet presAssocID="{75EB4FBA-76DA-4CF9-8C85-523FEC307CA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เครื่องหมายถูก"/>
        </a:ext>
      </dgm:extLst>
    </dgm:pt>
    <dgm:pt modelId="{5F1FBEA6-DAEB-4078-AB29-D9D245F419B8}" type="pres">
      <dgm:prSet presAssocID="{75EB4FBA-76DA-4CF9-8C85-523FEC307CA5}" presName="spaceRect" presStyleCnt="0"/>
      <dgm:spPr/>
    </dgm:pt>
    <dgm:pt modelId="{05A85262-35FC-4073-B38D-22988231508A}" type="pres">
      <dgm:prSet presAssocID="{75EB4FBA-76DA-4CF9-8C85-523FEC307CA5}" presName="parTx" presStyleLbl="revTx" presStyleIdx="0" presStyleCnt="3">
        <dgm:presLayoutVars>
          <dgm:chMax val="0"/>
          <dgm:chPref val="0"/>
        </dgm:presLayoutVars>
      </dgm:prSet>
      <dgm:spPr/>
    </dgm:pt>
    <dgm:pt modelId="{B92E41D0-2C53-485C-9196-34088A7376FA}" type="pres">
      <dgm:prSet presAssocID="{13229BC9-BBA0-44EF-BC4E-BD9BDACF6A7E}" presName="sibTrans" presStyleCnt="0"/>
      <dgm:spPr/>
    </dgm:pt>
    <dgm:pt modelId="{857F7393-6762-415C-8B0E-7A4C4FAD1591}" type="pres">
      <dgm:prSet presAssocID="{CD9785E4-2FBA-421A-A672-EE3B5D6F3630}" presName="compNode" presStyleCnt="0"/>
      <dgm:spPr/>
    </dgm:pt>
    <dgm:pt modelId="{6B1A836F-3A8B-4A14-BEE1-BACDCCBEC687}" type="pres">
      <dgm:prSet presAssocID="{CD9785E4-2FBA-421A-A672-EE3B5D6F3630}" presName="bgRect" presStyleLbl="bgShp" presStyleIdx="1" presStyleCnt="3"/>
      <dgm:spPr/>
    </dgm:pt>
    <dgm:pt modelId="{625DD6A8-A59D-496C-878C-410978948715}" type="pres">
      <dgm:prSet presAssocID="{CD9785E4-2FBA-421A-A672-EE3B5D6F36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กลุ่ม"/>
        </a:ext>
      </dgm:extLst>
    </dgm:pt>
    <dgm:pt modelId="{281148C6-067D-4E9E-A223-8E6912496784}" type="pres">
      <dgm:prSet presAssocID="{CD9785E4-2FBA-421A-A672-EE3B5D6F3630}" presName="spaceRect" presStyleCnt="0"/>
      <dgm:spPr/>
    </dgm:pt>
    <dgm:pt modelId="{0D66846E-AC33-4477-BCAF-C859B2D2E2B7}" type="pres">
      <dgm:prSet presAssocID="{CD9785E4-2FBA-421A-A672-EE3B5D6F3630}" presName="parTx" presStyleLbl="revTx" presStyleIdx="1" presStyleCnt="3">
        <dgm:presLayoutVars>
          <dgm:chMax val="0"/>
          <dgm:chPref val="0"/>
        </dgm:presLayoutVars>
      </dgm:prSet>
      <dgm:spPr/>
    </dgm:pt>
    <dgm:pt modelId="{4711991F-01BC-4A62-B3AA-A651CBCDC99D}" type="pres">
      <dgm:prSet presAssocID="{6D308B2C-4205-43C5-9BA5-C7EE3D212238}" presName="sibTrans" presStyleCnt="0"/>
      <dgm:spPr/>
    </dgm:pt>
    <dgm:pt modelId="{4C57A1B2-E912-4F32-9FB2-75F1C91B4C3D}" type="pres">
      <dgm:prSet presAssocID="{1446A27F-8875-42A9-96D5-62F499ACA035}" presName="compNode" presStyleCnt="0"/>
      <dgm:spPr/>
    </dgm:pt>
    <dgm:pt modelId="{E2EA96F0-49F7-4433-853D-6EFA13E6D2D4}" type="pres">
      <dgm:prSet presAssocID="{1446A27F-8875-42A9-96D5-62F499ACA035}" presName="bgRect" presStyleLbl="bgShp" presStyleIdx="2" presStyleCnt="3"/>
      <dgm:spPr/>
    </dgm:pt>
    <dgm:pt modelId="{F96315D1-5659-4691-993C-BD078492811D}" type="pres">
      <dgm:prSet presAssocID="{1446A27F-8875-42A9-96D5-62F499ACA03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D7F3AB26-BE15-40C3-AD6D-12CF9525C212}" type="pres">
      <dgm:prSet presAssocID="{1446A27F-8875-42A9-96D5-62F499ACA035}" presName="spaceRect" presStyleCnt="0"/>
      <dgm:spPr/>
    </dgm:pt>
    <dgm:pt modelId="{D5883970-1213-4DFB-976C-8E3A85F85AC2}" type="pres">
      <dgm:prSet presAssocID="{1446A27F-8875-42A9-96D5-62F499ACA03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4BE5D07-C256-45A7-B122-9051AD650B08}" srcId="{C84D490F-7A04-4F7B-97AD-52B8542AC527}" destId="{CD9785E4-2FBA-421A-A672-EE3B5D6F3630}" srcOrd="1" destOrd="0" parTransId="{FA0F69D3-CEA8-4C77-9E81-004D9A4E9283}" sibTransId="{6D308B2C-4205-43C5-9BA5-C7EE3D212238}"/>
    <dgm:cxn modelId="{90DB0533-C850-473C-ADEC-E329C46A0F2F}" type="presOf" srcId="{75EB4FBA-76DA-4CF9-8C85-523FEC307CA5}" destId="{05A85262-35FC-4073-B38D-22988231508A}" srcOrd="0" destOrd="0" presId="urn:microsoft.com/office/officeart/2018/2/layout/IconVerticalSolidList"/>
    <dgm:cxn modelId="{4B48B16C-55BC-4B6D-B0BD-EDC816B0E92A}" type="presOf" srcId="{C84D490F-7A04-4F7B-97AD-52B8542AC527}" destId="{37506F3B-DA34-41AA-A2E4-C0FE25D38AF7}" srcOrd="0" destOrd="0" presId="urn:microsoft.com/office/officeart/2018/2/layout/IconVerticalSolidList"/>
    <dgm:cxn modelId="{64604C8F-82FB-4766-AFAB-59CEDB675D5C}" srcId="{C84D490F-7A04-4F7B-97AD-52B8542AC527}" destId="{75EB4FBA-76DA-4CF9-8C85-523FEC307CA5}" srcOrd="0" destOrd="0" parTransId="{29497061-4D5F-4897-B5C1-F9FACDACC30D}" sibTransId="{13229BC9-BBA0-44EF-BC4E-BD9BDACF6A7E}"/>
    <dgm:cxn modelId="{0F7D9891-3175-4F4D-920E-CC46FC79B010}" type="presOf" srcId="{1446A27F-8875-42A9-96D5-62F499ACA035}" destId="{D5883970-1213-4DFB-976C-8E3A85F85AC2}" srcOrd="0" destOrd="0" presId="urn:microsoft.com/office/officeart/2018/2/layout/IconVerticalSolidList"/>
    <dgm:cxn modelId="{BCA7A694-7BD8-46D3-AB0D-8EB8E1B225F9}" type="presOf" srcId="{CD9785E4-2FBA-421A-A672-EE3B5D6F3630}" destId="{0D66846E-AC33-4477-BCAF-C859B2D2E2B7}" srcOrd="0" destOrd="0" presId="urn:microsoft.com/office/officeart/2018/2/layout/IconVerticalSolidList"/>
    <dgm:cxn modelId="{B290F8D6-E663-4902-A114-90A46AA6B7DC}" srcId="{C84D490F-7A04-4F7B-97AD-52B8542AC527}" destId="{1446A27F-8875-42A9-96D5-62F499ACA035}" srcOrd="2" destOrd="0" parTransId="{633B4190-F6A8-4F8E-A5FF-D7225D68F9EE}" sibTransId="{7E403B0F-48F7-41EC-800D-972AF147F02E}"/>
    <dgm:cxn modelId="{04BAAECC-FEF9-479B-A0DF-2B4BC1202DB3}" type="presParOf" srcId="{37506F3B-DA34-41AA-A2E4-C0FE25D38AF7}" destId="{F89E51B3-F298-449A-90CE-1FFFD0DD8A05}" srcOrd="0" destOrd="0" presId="urn:microsoft.com/office/officeart/2018/2/layout/IconVerticalSolidList"/>
    <dgm:cxn modelId="{8E2F1946-4158-4D48-89CC-75CB333EE5F4}" type="presParOf" srcId="{F89E51B3-F298-449A-90CE-1FFFD0DD8A05}" destId="{1B0C98A2-7CB8-4504-B37D-E172D7F7ADAE}" srcOrd="0" destOrd="0" presId="urn:microsoft.com/office/officeart/2018/2/layout/IconVerticalSolidList"/>
    <dgm:cxn modelId="{29CA8FFA-9E71-4C76-BE78-B8F8E3014693}" type="presParOf" srcId="{F89E51B3-F298-449A-90CE-1FFFD0DD8A05}" destId="{3B335EA2-5C5E-4BAF-A599-418108DCB4CD}" srcOrd="1" destOrd="0" presId="urn:microsoft.com/office/officeart/2018/2/layout/IconVerticalSolidList"/>
    <dgm:cxn modelId="{76F07D8F-C968-42E9-A907-1ECE88ECCA94}" type="presParOf" srcId="{F89E51B3-F298-449A-90CE-1FFFD0DD8A05}" destId="{5F1FBEA6-DAEB-4078-AB29-D9D245F419B8}" srcOrd="2" destOrd="0" presId="urn:microsoft.com/office/officeart/2018/2/layout/IconVerticalSolidList"/>
    <dgm:cxn modelId="{F9F164B6-1CC9-406B-9849-3E9234EAD902}" type="presParOf" srcId="{F89E51B3-F298-449A-90CE-1FFFD0DD8A05}" destId="{05A85262-35FC-4073-B38D-22988231508A}" srcOrd="3" destOrd="0" presId="urn:microsoft.com/office/officeart/2018/2/layout/IconVerticalSolidList"/>
    <dgm:cxn modelId="{C56F28FA-8A77-4A22-88EF-912215F33221}" type="presParOf" srcId="{37506F3B-DA34-41AA-A2E4-C0FE25D38AF7}" destId="{B92E41D0-2C53-485C-9196-34088A7376FA}" srcOrd="1" destOrd="0" presId="urn:microsoft.com/office/officeart/2018/2/layout/IconVerticalSolidList"/>
    <dgm:cxn modelId="{5B54B0F7-7674-45ED-8686-0CA7574923E3}" type="presParOf" srcId="{37506F3B-DA34-41AA-A2E4-C0FE25D38AF7}" destId="{857F7393-6762-415C-8B0E-7A4C4FAD1591}" srcOrd="2" destOrd="0" presId="urn:microsoft.com/office/officeart/2018/2/layout/IconVerticalSolidList"/>
    <dgm:cxn modelId="{EC7290A2-FE52-4FE3-AB11-7A514476DAE0}" type="presParOf" srcId="{857F7393-6762-415C-8B0E-7A4C4FAD1591}" destId="{6B1A836F-3A8B-4A14-BEE1-BACDCCBEC687}" srcOrd="0" destOrd="0" presId="urn:microsoft.com/office/officeart/2018/2/layout/IconVerticalSolidList"/>
    <dgm:cxn modelId="{05D214AE-4F86-408B-94D1-7226A731954F}" type="presParOf" srcId="{857F7393-6762-415C-8B0E-7A4C4FAD1591}" destId="{625DD6A8-A59D-496C-878C-410978948715}" srcOrd="1" destOrd="0" presId="urn:microsoft.com/office/officeart/2018/2/layout/IconVerticalSolidList"/>
    <dgm:cxn modelId="{CC918C66-E44D-4878-9D06-E7E63F1872A0}" type="presParOf" srcId="{857F7393-6762-415C-8B0E-7A4C4FAD1591}" destId="{281148C6-067D-4E9E-A223-8E6912496784}" srcOrd="2" destOrd="0" presId="urn:microsoft.com/office/officeart/2018/2/layout/IconVerticalSolidList"/>
    <dgm:cxn modelId="{BC1AEC1D-0C3F-4F05-9061-497F77424312}" type="presParOf" srcId="{857F7393-6762-415C-8B0E-7A4C4FAD1591}" destId="{0D66846E-AC33-4477-BCAF-C859B2D2E2B7}" srcOrd="3" destOrd="0" presId="urn:microsoft.com/office/officeart/2018/2/layout/IconVerticalSolidList"/>
    <dgm:cxn modelId="{7E799CFC-617A-4600-AB8A-29AC83873B62}" type="presParOf" srcId="{37506F3B-DA34-41AA-A2E4-C0FE25D38AF7}" destId="{4711991F-01BC-4A62-B3AA-A651CBCDC99D}" srcOrd="3" destOrd="0" presId="urn:microsoft.com/office/officeart/2018/2/layout/IconVerticalSolidList"/>
    <dgm:cxn modelId="{DE67C4A2-CB4B-42B3-A4FF-5D8D05846208}" type="presParOf" srcId="{37506F3B-DA34-41AA-A2E4-C0FE25D38AF7}" destId="{4C57A1B2-E912-4F32-9FB2-75F1C91B4C3D}" srcOrd="4" destOrd="0" presId="urn:microsoft.com/office/officeart/2018/2/layout/IconVerticalSolidList"/>
    <dgm:cxn modelId="{CAA553C4-2166-4C96-BC4E-5AFE6A5DE97D}" type="presParOf" srcId="{4C57A1B2-E912-4F32-9FB2-75F1C91B4C3D}" destId="{E2EA96F0-49F7-4433-853D-6EFA13E6D2D4}" srcOrd="0" destOrd="0" presId="urn:microsoft.com/office/officeart/2018/2/layout/IconVerticalSolidList"/>
    <dgm:cxn modelId="{C5324408-43DD-4C43-B8DA-B8BA7A524F3D}" type="presParOf" srcId="{4C57A1B2-E912-4F32-9FB2-75F1C91B4C3D}" destId="{F96315D1-5659-4691-993C-BD078492811D}" srcOrd="1" destOrd="0" presId="urn:microsoft.com/office/officeart/2018/2/layout/IconVerticalSolidList"/>
    <dgm:cxn modelId="{ED514BA9-21E8-48D4-B92F-6A5B1E4C66AE}" type="presParOf" srcId="{4C57A1B2-E912-4F32-9FB2-75F1C91B4C3D}" destId="{D7F3AB26-BE15-40C3-AD6D-12CF9525C212}" srcOrd="2" destOrd="0" presId="urn:microsoft.com/office/officeart/2018/2/layout/IconVerticalSolidList"/>
    <dgm:cxn modelId="{B8BF44C9-1D21-41F7-A58D-03CCED898C2C}" type="presParOf" srcId="{4C57A1B2-E912-4F32-9FB2-75F1C91B4C3D}" destId="{D5883970-1213-4DFB-976C-8E3A85F85A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D28C02-5737-4FEE-9D39-E2FCEB99B87B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EEDD50-8F46-4DB3-9A69-A210E9023DD8}">
      <dgm:prSet/>
      <dgm:spPr/>
      <dgm:t>
        <a:bodyPr/>
        <a:lstStyle/>
        <a:p>
          <a:r>
            <a:rPr lang="th-TH" b="1"/>
            <a:t>เรื่อง</a:t>
          </a:r>
          <a:r>
            <a:rPr lang="th-TH"/>
            <a:t>การใช้ทรัพยากร/และวัสดุสำนักงานอย่างประหยัดและคุ้มค่า       </a:t>
          </a:r>
          <a:endParaRPr lang="en-US"/>
        </a:p>
      </dgm:t>
    </dgm:pt>
    <dgm:pt modelId="{D22E980C-087D-41C5-9F4D-176B15A421B4}" type="parTrans" cxnId="{17608414-2CDC-4125-A0E1-6055DDF40A57}">
      <dgm:prSet/>
      <dgm:spPr/>
      <dgm:t>
        <a:bodyPr/>
        <a:lstStyle/>
        <a:p>
          <a:endParaRPr lang="en-US"/>
        </a:p>
      </dgm:t>
    </dgm:pt>
    <dgm:pt modelId="{54C0189D-87FC-497A-A1D1-D56BFE1625B7}" type="sibTrans" cxnId="{17608414-2CDC-4125-A0E1-6055DDF40A57}">
      <dgm:prSet/>
      <dgm:spPr/>
      <dgm:t>
        <a:bodyPr/>
        <a:lstStyle/>
        <a:p>
          <a:endParaRPr lang="en-US"/>
        </a:p>
      </dgm:t>
    </dgm:pt>
    <dgm:pt modelId="{5CF75F85-4857-4BB3-9801-9C0C351819F5}">
      <dgm:prSet/>
      <dgm:spPr/>
      <dgm:t>
        <a:bodyPr/>
        <a:lstStyle/>
        <a:p>
          <a:r>
            <a:rPr lang="th-TH" dirty="0"/>
            <a:t>ชื่อโครงการ/กิจกรรม </a:t>
          </a:r>
          <a:r>
            <a:rPr lang="en-US" dirty="0"/>
            <a:t>:</a:t>
          </a:r>
          <a:r>
            <a:rPr lang="th-TH" dirty="0"/>
            <a:t> การรณรงค์การลดใช้กระดาษ</a:t>
          </a:r>
          <a:endParaRPr lang="en-US" dirty="0"/>
        </a:p>
      </dgm:t>
    </dgm:pt>
    <dgm:pt modelId="{8CBFE006-2648-4B7F-B004-BA78B3CA1446}" type="parTrans" cxnId="{75995901-3F8D-4EA4-9ACB-D5DAC8C0A9E0}">
      <dgm:prSet/>
      <dgm:spPr/>
      <dgm:t>
        <a:bodyPr/>
        <a:lstStyle/>
        <a:p>
          <a:endParaRPr lang="en-US"/>
        </a:p>
      </dgm:t>
    </dgm:pt>
    <dgm:pt modelId="{737D68C4-F1C0-4CB5-89E5-666C55791363}" type="sibTrans" cxnId="{75995901-3F8D-4EA4-9ACB-D5DAC8C0A9E0}">
      <dgm:prSet/>
      <dgm:spPr/>
      <dgm:t>
        <a:bodyPr/>
        <a:lstStyle/>
        <a:p>
          <a:endParaRPr lang="en-US"/>
        </a:p>
      </dgm:t>
    </dgm:pt>
    <dgm:pt modelId="{E966E9C1-BE85-4DA8-B81B-FC76B66AB82C}">
      <dgm:prSet/>
      <dgm:spPr/>
      <dgm:t>
        <a:bodyPr/>
        <a:lstStyle/>
        <a:p>
          <a:r>
            <a:rPr lang="th-TH" dirty="0"/>
            <a:t>วัตถุประสงค์ </a:t>
          </a:r>
          <a:r>
            <a:rPr lang="en-US" dirty="0"/>
            <a:t>:</a:t>
          </a:r>
          <a:r>
            <a:rPr lang="th-TH" dirty="0"/>
            <a:t> เพื่อส่งเสริมให้บุคลากรตระหนักถึงการใช้กระดาษอย่างคุ้มค่า</a:t>
          </a:r>
          <a:endParaRPr lang="en-US" dirty="0"/>
        </a:p>
      </dgm:t>
    </dgm:pt>
    <dgm:pt modelId="{8AF7BDA4-9557-437E-8AC1-91541F7C0E05}" type="parTrans" cxnId="{FC397AAE-7143-436C-B63E-B22E4F1B9AFD}">
      <dgm:prSet/>
      <dgm:spPr/>
      <dgm:t>
        <a:bodyPr/>
        <a:lstStyle/>
        <a:p>
          <a:endParaRPr lang="en-US"/>
        </a:p>
      </dgm:t>
    </dgm:pt>
    <dgm:pt modelId="{6BA26330-664A-4F1D-B336-9D7EA2FE8BED}" type="sibTrans" cxnId="{FC397AAE-7143-436C-B63E-B22E4F1B9AFD}">
      <dgm:prSet/>
      <dgm:spPr/>
      <dgm:t>
        <a:bodyPr/>
        <a:lstStyle/>
        <a:p>
          <a:endParaRPr lang="en-US"/>
        </a:p>
      </dgm:t>
    </dgm:pt>
    <dgm:pt modelId="{D8828093-0D05-41B7-8B60-CEE56B4D95F0}">
      <dgm:prSet/>
      <dgm:spPr/>
      <dgm:t>
        <a:bodyPr/>
        <a:lstStyle/>
        <a:p>
          <a:r>
            <a:rPr lang="th-TH" dirty="0"/>
            <a:t>การดำเนินงาน/การปฏิบัติ</a:t>
          </a:r>
          <a:endParaRPr lang="en-US" dirty="0"/>
        </a:p>
      </dgm:t>
    </dgm:pt>
    <dgm:pt modelId="{3DC39072-2990-43D2-AE42-41B4E1542A2D}" type="parTrans" cxnId="{0AE41194-FA44-47F4-BCBC-935994247E77}">
      <dgm:prSet/>
      <dgm:spPr/>
      <dgm:t>
        <a:bodyPr/>
        <a:lstStyle/>
        <a:p>
          <a:endParaRPr lang="en-US"/>
        </a:p>
      </dgm:t>
    </dgm:pt>
    <dgm:pt modelId="{391E4F79-3978-4896-AD75-F10A82159D06}" type="sibTrans" cxnId="{0AE41194-FA44-47F4-BCBC-935994247E77}">
      <dgm:prSet/>
      <dgm:spPr/>
      <dgm:t>
        <a:bodyPr/>
        <a:lstStyle/>
        <a:p>
          <a:endParaRPr lang="en-US"/>
        </a:p>
      </dgm:t>
    </dgm:pt>
    <dgm:pt modelId="{1FE75F4F-CCE9-41A8-A8CC-15CEAF120BC8}">
      <dgm:prSet/>
      <dgm:spPr/>
      <dgm:t>
        <a:bodyPr/>
        <a:lstStyle/>
        <a:p>
          <a:pPr>
            <a:buFont typeface="+mj-lt"/>
            <a:buNone/>
          </a:pPr>
          <a:r>
            <a:rPr lang="th-TH" dirty="0"/>
            <a:t>     ผลสำเร็จของการดำเนินกิจกรรม</a:t>
          </a:r>
          <a:endParaRPr lang="en-US" dirty="0"/>
        </a:p>
      </dgm:t>
    </dgm:pt>
    <dgm:pt modelId="{2517ACB2-6FFB-4B49-AD94-6C8CDE645DC9}" type="parTrans" cxnId="{39B02775-90B8-440C-B2EB-D0D36EDE2919}">
      <dgm:prSet/>
      <dgm:spPr/>
      <dgm:t>
        <a:bodyPr/>
        <a:lstStyle/>
        <a:p>
          <a:endParaRPr lang="th-TH"/>
        </a:p>
      </dgm:t>
    </dgm:pt>
    <dgm:pt modelId="{8D206378-40C8-4816-8827-DCE593481F0C}" type="sibTrans" cxnId="{39B02775-90B8-440C-B2EB-D0D36EDE2919}">
      <dgm:prSet/>
      <dgm:spPr/>
      <dgm:t>
        <a:bodyPr/>
        <a:lstStyle/>
        <a:p>
          <a:endParaRPr lang="th-TH"/>
        </a:p>
      </dgm:t>
    </dgm:pt>
    <dgm:pt modelId="{5893890A-BE9B-4D86-B46B-A5A88396B4C4}">
      <dgm:prSet/>
      <dgm:spPr/>
      <dgm:t>
        <a:bodyPr/>
        <a:lstStyle/>
        <a:p>
          <a:r>
            <a:rPr lang="th-TH" dirty="0"/>
            <a:t>จากการที่ สำนักงานเลขานุการกรม กรมบังคับคดี ได้ดำเนินการจัดกิจกรรม/โครงการ </a:t>
          </a:r>
          <a:r>
            <a:rPr lang="en-US" dirty="0"/>
            <a:t>“</a:t>
          </a:r>
          <a:r>
            <a:rPr lang="th-TH" dirty="0"/>
            <a:t>การรณรงค์การลดใช้กระดาษ</a:t>
          </a:r>
          <a:r>
            <a:rPr lang="en-US" dirty="0"/>
            <a:t>”</a:t>
          </a:r>
          <a:r>
            <a:rPr lang="th-TH" dirty="0"/>
            <a:t> ทำให้บุคลากรในสำนักงานเลขานุการกรม กรมบังคับคดี ตระหนักถึงประโยชน์ที่เกิดขึ้นจากการรณรงค์ดังกล่าว ที่เห็นได้ชัดเจนคือปริมาณการใช้กระดาษของแต่ละฝ่ายในหน่วยงานสำนักงานเลขานุการกรม มีปริมาณลดลง ซึ่งประเมินได้จากค่าตัวชี้วัดของ กพร.</a:t>
          </a:r>
          <a:endParaRPr lang="en-US" dirty="0"/>
        </a:p>
      </dgm:t>
    </dgm:pt>
    <dgm:pt modelId="{844B3560-6236-467C-921B-834D2D28F664}" type="parTrans" cxnId="{A63CFBC9-4105-462E-B2D3-A746884EFE85}">
      <dgm:prSet/>
      <dgm:spPr/>
      <dgm:t>
        <a:bodyPr/>
        <a:lstStyle/>
        <a:p>
          <a:endParaRPr lang="th-TH"/>
        </a:p>
      </dgm:t>
    </dgm:pt>
    <dgm:pt modelId="{4549FBE6-3580-45FF-9738-064D8C87AC9D}" type="sibTrans" cxnId="{A63CFBC9-4105-462E-B2D3-A746884EFE85}">
      <dgm:prSet/>
      <dgm:spPr/>
      <dgm:t>
        <a:bodyPr/>
        <a:lstStyle/>
        <a:p>
          <a:endParaRPr lang="th-TH"/>
        </a:p>
      </dgm:t>
    </dgm:pt>
    <dgm:pt modelId="{1DFC929B-69CD-4ADD-8A81-7B88AB84FDDE}">
      <dgm:prSet/>
      <dgm:spPr/>
      <dgm:t>
        <a:bodyPr/>
        <a:lstStyle/>
        <a:p>
          <a:pPr>
            <a:buFont typeface="+mj-lt"/>
            <a:buNone/>
          </a:pPr>
          <a:r>
            <a:rPr lang="th-TH" dirty="0"/>
            <a:t>    ความรู้ที่ได้รับจาก</a:t>
          </a:r>
          <a:r>
            <a:rPr lang="th-TH" dirty="0" err="1"/>
            <a:t>การทำ</a:t>
          </a:r>
          <a:r>
            <a:rPr lang="th-TH" dirty="0"/>
            <a:t>กิจกรรม</a:t>
          </a:r>
          <a:endParaRPr lang="en-US" dirty="0"/>
        </a:p>
      </dgm:t>
    </dgm:pt>
    <dgm:pt modelId="{EA4F94AE-EAB7-4FF6-ACA7-D081F251A32D}" type="parTrans" cxnId="{7A5618ED-7C9E-405C-A79C-DB22EDAA6E56}">
      <dgm:prSet/>
      <dgm:spPr/>
      <dgm:t>
        <a:bodyPr/>
        <a:lstStyle/>
        <a:p>
          <a:endParaRPr lang="th-TH"/>
        </a:p>
      </dgm:t>
    </dgm:pt>
    <dgm:pt modelId="{0784531B-A8FC-4B4A-838B-8DA8C5A9A882}" type="sibTrans" cxnId="{7A5618ED-7C9E-405C-A79C-DB22EDAA6E56}">
      <dgm:prSet/>
      <dgm:spPr/>
      <dgm:t>
        <a:bodyPr/>
        <a:lstStyle/>
        <a:p>
          <a:endParaRPr lang="th-TH"/>
        </a:p>
      </dgm:t>
    </dgm:pt>
    <dgm:pt modelId="{4F33B52B-9B57-4618-8606-20A312A8E77D}">
      <dgm:prSet/>
      <dgm:spPr/>
      <dgm:t>
        <a:bodyPr/>
        <a:lstStyle/>
        <a:p>
          <a:r>
            <a:rPr lang="th-TH" dirty="0"/>
            <a:t> กรณีศึกษาการใช้ทรัพยากรให้เกิดประโยชน์สูงสุดในการใช้ทรัพยากรของหน่วยงาน ทำให้บุคลากรในหน่วยงานมีการประมาณ รู้จักประหยัด รู้จักใช้ ไม่ฟุ่มเฟือย สอดคล้องหลักปรัชญาเศรษฐกิจพอเพียง ของในหลวงรัชการที่ 9 </a:t>
          </a:r>
          <a:endParaRPr lang="en-US" dirty="0"/>
        </a:p>
      </dgm:t>
    </dgm:pt>
    <dgm:pt modelId="{5F8428F9-FD83-4705-B184-89173B08C1A0}" type="parTrans" cxnId="{A1E3AAA1-DB9F-416B-8352-F2A6FCCFA290}">
      <dgm:prSet/>
      <dgm:spPr/>
      <dgm:t>
        <a:bodyPr/>
        <a:lstStyle/>
        <a:p>
          <a:endParaRPr lang="th-TH"/>
        </a:p>
      </dgm:t>
    </dgm:pt>
    <dgm:pt modelId="{65E5CECE-D995-4904-B635-7B30C9405A7C}" type="sibTrans" cxnId="{A1E3AAA1-DB9F-416B-8352-F2A6FCCFA290}">
      <dgm:prSet/>
      <dgm:spPr/>
      <dgm:t>
        <a:bodyPr/>
        <a:lstStyle/>
        <a:p>
          <a:endParaRPr lang="th-TH"/>
        </a:p>
      </dgm:t>
    </dgm:pt>
    <dgm:pt modelId="{783FDCD9-A32F-48C1-8180-3F4D773F5C40}">
      <dgm:prSet/>
      <dgm:spPr/>
      <dgm:t>
        <a:bodyPr/>
        <a:lstStyle/>
        <a:p>
          <a:pPr>
            <a:buFont typeface="+mj-lt"/>
            <a:buNone/>
          </a:pPr>
          <a:r>
            <a:rPr lang="th-TH" dirty="0"/>
            <a:t>เหตุผล/เหตุปัจจัยที่เป้าหมายบรรลุผล (จุดแข็ง/จุดเด่น)</a:t>
          </a:r>
          <a:endParaRPr lang="en-US" dirty="0"/>
        </a:p>
      </dgm:t>
    </dgm:pt>
    <dgm:pt modelId="{BF7BF38F-1A2B-4FBA-A715-AADFDC509EE3}" type="parTrans" cxnId="{12415870-0856-48C1-A0A8-6EDB9C9A94B2}">
      <dgm:prSet/>
      <dgm:spPr/>
      <dgm:t>
        <a:bodyPr/>
        <a:lstStyle/>
        <a:p>
          <a:endParaRPr lang="th-TH"/>
        </a:p>
      </dgm:t>
    </dgm:pt>
    <dgm:pt modelId="{2FB7A600-C3CA-4C6B-895D-40B885D7DCE8}" type="sibTrans" cxnId="{12415870-0856-48C1-A0A8-6EDB9C9A94B2}">
      <dgm:prSet/>
      <dgm:spPr/>
      <dgm:t>
        <a:bodyPr/>
        <a:lstStyle/>
        <a:p>
          <a:endParaRPr lang="th-TH"/>
        </a:p>
      </dgm:t>
    </dgm:pt>
    <dgm:pt modelId="{D65733C6-24A8-421F-BDB2-4DB5C76A98C0}">
      <dgm:prSet/>
      <dgm:spPr/>
      <dgm:t>
        <a:bodyPr/>
        <a:lstStyle/>
        <a:p>
          <a:r>
            <a:rPr lang="en-US" dirty="0"/>
            <a:t>“</a:t>
          </a:r>
          <a:r>
            <a:rPr lang="th-TH" dirty="0"/>
            <a:t>การรณรงค์การลดใช้กระดาษ</a:t>
          </a:r>
          <a:r>
            <a:rPr lang="en-US" dirty="0"/>
            <a:t>”</a:t>
          </a:r>
          <a:r>
            <a:rPr lang="th-TH" dirty="0"/>
            <a:t> ทำให้พบว่าปริมาณการใช้กระดาษของสำนักงานเลขานุการกรม ในปีงบประมาณ พ.ศ. 2566 มีปริมาณที่ลดลงมากซึ่งส่งผลให้ประหยัดงบประมาณในการจัดซื้อกระดาษเพื่อใช้ในสำนักงานเลขานุการกรมมากขึ้น เพราะจุดแข็งคือบุคลากรในหน่วยงานเล็งเห็นถึงความสำคัญในการประหยัดการใช้กระดาษ ด้วยการลดภาระ ของหน่วยงานในการจัดซื้อกระดาษใหม่มาใช้งาน หรือคัดแยกกระดาษที่ใช้แล้ว 1 หน้า (</a:t>
          </a:r>
          <a:r>
            <a:rPr lang="en-US" dirty="0"/>
            <a:t>REUSED</a:t>
          </a:r>
          <a:r>
            <a:rPr lang="th-TH" dirty="0"/>
            <a:t>) นำกลับมาใช้ ปริ้นงานใหม่รวมถึงมีการใช้ช่องทางอิเล็กทรอนิกส์แทนการใช้กระดาษ จึงทำให้การจัดทำโครงการสำเร็จเป็นรูปธรรมที่สามารถแสดงให้เห็นในภาพของตัวชี้วัดที่ชัดเจน</a:t>
          </a:r>
          <a:endParaRPr lang="en-US" dirty="0"/>
        </a:p>
      </dgm:t>
    </dgm:pt>
    <dgm:pt modelId="{9AF208FA-5872-417E-86E0-9B158E808971}" type="parTrans" cxnId="{D71CF376-28A8-4D79-84F7-EAB55B6FAF4B}">
      <dgm:prSet/>
      <dgm:spPr/>
      <dgm:t>
        <a:bodyPr/>
        <a:lstStyle/>
        <a:p>
          <a:endParaRPr lang="th-TH"/>
        </a:p>
      </dgm:t>
    </dgm:pt>
    <dgm:pt modelId="{37FEEFE5-8E5B-43F4-9609-2C36050E63C0}" type="sibTrans" cxnId="{D71CF376-28A8-4D79-84F7-EAB55B6FAF4B}">
      <dgm:prSet/>
      <dgm:spPr/>
      <dgm:t>
        <a:bodyPr/>
        <a:lstStyle/>
        <a:p>
          <a:endParaRPr lang="th-TH"/>
        </a:p>
      </dgm:t>
    </dgm:pt>
    <dgm:pt modelId="{BF1076C4-F012-4D61-8E0B-85AFB1374ADC}">
      <dgm:prSet/>
      <dgm:spPr/>
      <dgm:t>
        <a:bodyPr/>
        <a:lstStyle/>
        <a:p>
          <a:pPr>
            <a:buFont typeface="+mj-lt"/>
            <a:buNone/>
          </a:pPr>
          <a:r>
            <a:rPr lang="th-TH" dirty="0"/>
            <a:t>แนวคิดการพัฒนาการยกย่องระดับกิจกรรมให้บรรลุผลสำเร็จมาขึ้น</a:t>
          </a:r>
          <a:endParaRPr lang="en-US" dirty="0"/>
        </a:p>
      </dgm:t>
    </dgm:pt>
    <dgm:pt modelId="{570FF749-8017-4CB1-BC58-ADA2C54213F5}" type="parTrans" cxnId="{2A518176-C44E-4B9E-8741-3C0DAD18EB12}">
      <dgm:prSet/>
      <dgm:spPr/>
      <dgm:t>
        <a:bodyPr/>
        <a:lstStyle/>
        <a:p>
          <a:endParaRPr lang="th-TH"/>
        </a:p>
      </dgm:t>
    </dgm:pt>
    <dgm:pt modelId="{6A760539-F176-4264-A3C7-0383656343DD}" type="sibTrans" cxnId="{2A518176-C44E-4B9E-8741-3C0DAD18EB12}">
      <dgm:prSet/>
      <dgm:spPr/>
      <dgm:t>
        <a:bodyPr/>
        <a:lstStyle/>
        <a:p>
          <a:endParaRPr lang="th-TH"/>
        </a:p>
      </dgm:t>
    </dgm:pt>
    <dgm:pt modelId="{BD2B909A-EAA2-4570-A3EA-ACE3C6ADF0A4}">
      <dgm:prSet/>
      <dgm:spPr/>
      <dgm:t>
        <a:bodyPr/>
        <a:lstStyle/>
        <a:p>
          <a:r>
            <a:rPr lang="th-TH" dirty="0"/>
            <a:t>การพัฒนาการประชาสัมพันธ์ให้มีความหลากหลายเพื่อการเข้าถึงเทคโนโลยีได้หลายช่องทางมากขึ้นและการชักชวน เชิญชวน สร้างความเข้าใร่วมกัน แลกเปลี่ยนเรียนรู้กรณีศึกษาต่างๆให้กับบุคลากรในหน่วยงาน</a:t>
          </a:r>
          <a:endParaRPr lang="en-US" dirty="0"/>
        </a:p>
      </dgm:t>
    </dgm:pt>
    <dgm:pt modelId="{9DD12DD4-B2CC-444E-80CD-04E574BBB2BC}" type="parTrans" cxnId="{FFEED70F-8BA1-482E-ACEC-6D9ABF85BE59}">
      <dgm:prSet/>
      <dgm:spPr/>
      <dgm:t>
        <a:bodyPr/>
        <a:lstStyle/>
        <a:p>
          <a:endParaRPr lang="th-TH"/>
        </a:p>
      </dgm:t>
    </dgm:pt>
    <dgm:pt modelId="{8626A5BA-75E2-4E60-BC86-54E93BDE1FF4}" type="sibTrans" cxnId="{FFEED70F-8BA1-482E-ACEC-6D9ABF85BE59}">
      <dgm:prSet/>
      <dgm:spPr/>
      <dgm:t>
        <a:bodyPr/>
        <a:lstStyle/>
        <a:p>
          <a:endParaRPr lang="th-TH"/>
        </a:p>
      </dgm:t>
    </dgm:pt>
    <dgm:pt modelId="{090534C9-7860-4E5D-ADDB-E543440A2667}" type="pres">
      <dgm:prSet presAssocID="{68D28C02-5737-4FEE-9D39-E2FCEB99B87B}" presName="linear" presStyleCnt="0">
        <dgm:presLayoutVars>
          <dgm:dir/>
          <dgm:animLvl val="lvl"/>
          <dgm:resizeHandles val="exact"/>
        </dgm:presLayoutVars>
      </dgm:prSet>
      <dgm:spPr/>
    </dgm:pt>
    <dgm:pt modelId="{92ED5065-6B78-474D-8190-F73FEF5F9BD3}" type="pres">
      <dgm:prSet presAssocID="{4EEEDD50-8F46-4DB3-9A69-A210E9023DD8}" presName="parentLin" presStyleCnt="0"/>
      <dgm:spPr/>
    </dgm:pt>
    <dgm:pt modelId="{0F5E1948-DE42-4819-934A-7F9F1C343716}" type="pres">
      <dgm:prSet presAssocID="{4EEEDD50-8F46-4DB3-9A69-A210E9023DD8}" presName="parentLeftMargin" presStyleLbl="node1" presStyleIdx="0" presStyleCnt="1"/>
      <dgm:spPr/>
    </dgm:pt>
    <dgm:pt modelId="{B4602A31-18A5-415F-8C2D-02E5BB96A54A}" type="pres">
      <dgm:prSet presAssocID="{4EEEDD50-8F46-4DB3-9A69-A210E9023DD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3D3D559-6CC7-43BD-A465-ED597EE9B6EF}" type="pres">
      <dgm:prSet presAssocID="{4EEEDD50-8F46-4DB3-9A69-A210E9023DD8}" presName="negativeSpace" presStyleCnt="0"/>
      <dgm:spPr/>
    </dgm:pt>
    <dgm:pt modelId="{81767C80-195C-4497-B803-7243D87375BE}" type="pres">
      <dgm:prSet presAssocID="{4EEEDD50-8F46-4DB3-9A69-A210E9023DD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F671801-9D43-47C1-9903-8C3F039D810B}" type="presOf" srcId="{1DFC929B-69CD-4ADD-8A81-7B88AB84FDDE}" destId="{81767C80-195C-4497-B803-7243D87375BE}" srcOrd="0" destOrd="5" presId="urn:microsoft.com/office/officeart/2005/8/layout/list1"/>
    <dgm:cxn modelId="{75995901-3F8D-4EA4-9ACB-D5DAC8C0A9E0}" srcId="{4EEEDD50-8F46-4DB3-9A69-A210E9023DD8}" destId="{5CF75F85-4857-4BB3-9801-9C0C351819F5}" srcOrd="0" destOrd="0" parTransId="{8CBFE006-2648-4B7F-B004-BA78B3CA1446}" sibTransId="{737D68C4-F1C0-4CB5-89E5-666C55791363}"/>
    <dgm:cxn modelId="{FFEED70F-8BA1-482E-ACEC-6D9ABF85BE59}" srcId="{4EEEDD50-8F46-4DB3-9A69-A210E9023DD8}" destId="{BD2B909A-EAA2-4570-A3EA-ACE3C6ADF0A4}" srcOrd="9" destOrd="0" parTransId="{9DD12DD4-B2CC-444E-80CD-04E574BBB2BC}" sibTransId="{8626A5BA-75E2-4E60-BC86-54E93BDE1FF4}"/>
    <dgm:cxn modelId="{17608414-2CDC-4125-A0E1-6055DDF40A57}" srcId="{68D28C02-5737-4FEE-9D39-E2FCEB99B87B}" destId="{4EEEDD50-8F46-4DB3-9A69-A210E9023DD8}" srcOrd="0" destOrd="0" parTransId="{D22E980C-087D-41C5-9F4D-176B15A421B4}" sibTransId="{54C0189D-87FC-497A-A1D1-D56BFE1625B7}"/>
    <dgm:cxn modelId="{C1E2802E-8414-4E01-89DF-535180F7CE6F}" type="presOf" srcId="{E966E9C1-BE85-4DA8-B81B-FC76B66AB82C}" destId="{81767C80-195C-4497-B803-7243D87375BE}" srcOrd="0" destOrd="1" presId="urn:microsoft.com/office/officeart/2005/8/layout/list1"/>
    <dgm:cxn modelId="{B8AA505C-CD6C-49BA-AF0D-93F0FDB3FD6F}" type="presOf" srcId="{4EEEDD50-8F46-4DB3-9A69-A210E9023DD8}" destId="{0F5E1948-DE42-4819-934A-7F9F1C343716}" srcOrd="0" destOrd="0" presId="urn:microsoft.com/office/officeart/2005/8/layout/list1"/>
    <dgm:cxn modelId="{C53BD15C-1A13-4513-836D-B0D878BADCA8}" type="presOf" srcId="{5CF75F85-4857-4BB3-9801-9C0C351819F5}" destId="{81767C80-195C-4497-B803-7243D87375BE}" srcOrd="0" destOrd="0" presId="urn:microsoft.com/office/officeart/2005/8/layout/list1"/>
    <dgm:cxn modelId="{063BA86C-2FF6-4231-B236-6D6951B81784}" type="presOf" srcId="{D8828093-0D05-41B7-8B60-CEE56B4D95F0}" destId="{81767C80-195C-4497-B803-7243D87375BE}" srcOrd="0" destOrd="2" presId="urn:microsoft.com/office/officeart/2005/8/layout/list1"/>
    <dgm:cxn modelId="{12415870-0856-48C1-A0A8-6EDB9C9A94B2}" srcId="{4EEEDD50-8F46-4DB3-9A69-A210E9023DD8}" destId="{783FDCD9-A32F-48C1-8180-3F4D773F5C40}" srcOrd="6" destOrd="0" parTransId="{BF7BF38F-1A2B-4FBA-A715-AADFDC509EE3}" sibTransId="{2FB7A600-C3CA-4C6B-895D-40B885D7DCE8}"/>
    <dgm:cxn modelId="{39B02775-90B8-440C-B2EB-D0D36EDE2919}" srcId="{4EEEDD50-8F46-4DB3-9A69-A210E9023DD8}" destId="{1FE75F4F-CCE9-41A8-A8CC-15CEAF120BC8}" srcOrd="3" destOrd="0" parTransId="{2517ACB2-6FFB-4B49-AD94-6C8CDE645DC9}" sibTransId="{8D206378-40C8-4816-8827-DCE593481F0C}"/>
    <dgm:cxn modelId="{51397755-7CDF-4279-BC53-CFC71458D665}" type="presOf" srcId="{783FDCD9-A32F-48C1-8180-3F4D773F5C40}" destId="{81767C80-195C-4497-B803-7243D87375BE}" srcOrd="0" destOrd="7" presId="urn:microsoft.com/office/officeart/2005/8/layout/list1"/>
    <dgm:cxn modelId="{3301FA75-B73F-446E-BA71-C9D9CA5696B3}" type="presOf" srcId="{D65733C6-24A8-421F-BDB2-4DB5C76A98C0}" destId="{81767C80-195C-4497-B803-7243D87375BE}" srcOrd="0" destOrd="8" presId="urn:microsoft.com/office/officeart/2005/8/layout/list1"/>
    <dgm:cxn modelId="{2A518176-C44E-4B9E-8741-3C0DAD18EB12}" srcId="{4EEEDD50-8F46-4DB3-9A69-A210E9023DD8}" destId="{BF1076C4-F012-4D61-8E0B-85AFB1374ADC}" srcOrd="8" destOrd="0" parTransId="{570FF749-8017-4CB1-BC58-ADA2C54213F5}" sibTransId="{6A760539-F176-4264-A3C7-0383656343DD}"/>
    <dgm:cxn modelId="{D71CF376-28A8-4D79-84F7-EAB55B6FAF4B}" srcId="{4EEEDD50-8F46-4DB3-9A69-A210E9023DD8}" destId="{D65733C6-24A8-421F-BDB2-4DB5C76A98C0}" srcOrd="7" destOrd="0" parTransId="{9AF208FA-5872-417E-86E0-9B158E808971}" sibTransId="{37FEEFE5-8E5B-43F4-9609-2C36050E63C0}"/>
    <dgm:cxn modelId="{0AE41194-FA44-47F4-BCBC-935994247E77}" srcId="{4EEEDD50-8F46-4DB3-9A69-A210E9023DD8}" destId="{D8828093-0D05-41B7-8B60-CEE56B4D95F0}" srcOrd="2" destOrd="0" parTransId="{3DC39072-2990-43D2-AE42-41B4E1542A2D}" sibTransId="{391E4F79-3978-4896-AD75-F10A82159D06}"/>
    <dgm:cxn modelId="{165DE998-50D2-4511-97C4-B95C2606362D}" type="presOf" srcId="{BD2B909A-EAA2-4570-A3EA-ACE3C6ADF0A4}" destId="{81767C80-195C-4497-B803-7243D87375BE}" srcOrd="0" destOrd="10" presId="urn:microsoft.com/office/officeart/2005/8/layout/list1"/>
    <dgm:cxn modelId="{E81F02A0-DF9E-49F0-8127-D41C2CE99775}" type="presOf" srcId="{BF1076C4-F012-4D61-8E0B-85AFB1374ADC}" destId="{81767C80-195C-4497-B803-7243D87375BE}" srcOrd="0" destOrd="9" presId="urn:microsoft.com/office/officeart/2005/8/layout/list1"/>
    <dgm:cxn modelId="{A1E3AAA1-DB9F-416B-8352-F2A6FCCFA290}" srcId="{4EEEDD50-8F46-4DB3-9A69-A210E9023DD8}" destId="{4F33B52B-9B57-4618-8606-20A312A8E77D}" srcOrd="5" destOrd="0" parTransId="{5F8428F9-FD83-4705-B184-89173B08C1A0}" sibTransId="{65E5CECE-D995-4904-B635-7B30C9405A7C}"/>
    <dgm:cxn modelId="{C854C0A3-342A-40F0-B925-CBE7FD0CFD93}" type="presOf" srcId="{4EEEDD50-8F46-4DB3-9A69-A210E9023DD8}" destId="{B4602A31-18A5-415F-8C2D-02E5BB96A54A}" srcOrd="1" destOrd="0" presId="urn:microsoft.com/office/officeart/2005/8/layout/list1"/>
    <dgm:cxn modelId="{4135D9AD-2253-4542-A76E-DB22F8B9F709}" type="presOf" srcId="{1FE75F4F-CCE9-41A8-A8CC-15CEAF120BC8}" destId="{81767C80-195C-4497-B803-7243D87375BE}" srcOrd="0" destOrd="3" presId="urn:microsoft.com/office/officeart/2005/8/layout/list1"/>
    <dgm:cxn modelId="{FC397AAE-7143-436C-B63E-B22E4F1B9AFD}" srcId="{4EEEDD50-8F46-4DB3-9A69-A210E9023DD8}" destId="{E966E9C1-BE85-4DA8-B81B-FC76B66AB82C}" srcOrd="1" destOrd="0" parTransId="{8AF7BDA4-9557-437E-8AC1-91541F7C0E05}" sibTransId="{6BA26330-664A-4F1D-B336-9D7EA2FE8BED}"/>
    <dgm:cxn modelId="{A63CFBC9-4105-462E-B2D3-A746884EFE85}" srcId="{1FE75F4F-CCE9-41A8-A8CC-15CEAF120BC8}" destId="{5893890A-BE9B-4D86-B46B-A5A88396B4C4}" srcOrd="0" destOrd="0" parTransId="{844B3560-6236-467C-921B-834D2D28F664}" sibTransId="{4549FBE6-3580-45FF-9738-064D8C87AC9D}"/>
    <dgm:cxn modelId="{B9688BD8-7DB6-4CE3-AA74-38D5360D3D44}" type="presOf" srcId="{5893890A-BE9B-4D86-B46B-A5A88396B4C4}" destId="{81767C80-195C-4497-B803-7243D87375BE}" srcOrd="0" destOrd="4" presId="urn:microsoft.com/office/officeart/2005/8/layout/list1"/>
    <dgm:cxn modelId="{5D5A28E2-5A02-4251-95B0-6D32C803C945}" type="presOf" srcId="{4F33B52B-9B57-4618-8606-20A312A8E77D}" destId="{81767C80-195C-4497-B803-7243D87375BE}" srcOrd="0" destOrd="6" presId="urn:microsoft.com/office/officeart/2005/8/layout/list1"/>
    <dgm:cxn modelId="{0D71A0E7-5EDD-46AD-99D2-0DC4663E8652}" type="presOf" srcId="{68D28C02-5737-4FEE-9D39-E2FCEB99B87B}" destId="{090534C9-7860-4E5D-ADDB-E543440A2667}" srcOrd="0" destOrd="0" presId="urn:microsoft.com/office/officeart/2005/8/layout/list1"/>
    <dgm:cxn modelId="{7A5618ED-7C9E-405C-A79C-DB22EDAA6E56}" srcId="{4EEEDD50-8F46-4DB3-9A69-A210E9023DD8}" destId="{1DFC929B-69CD-4ADD-8A81-7B88AB84FDDE}" srcOrd="4" destOrd="0" parTransId="{EA4F94AE-EAB7-4FF6-ACA7-D081F251A32D}" sibTransId="{0784531B-A8FC-4B4A-838B-8DA8C5A9A882}"/>
    <dgm:cxn modelId="{71FB2375-32EF-4A25-B5BB-984DFB6BCD3C}" type="presParOf" srcId="{090534C9-7860-4E5D-ADDB-E543440A2667}" destId="{92ED5065-6B78-474D-8190-F73FEF5F9BD3}" srcOrd="0" destOrd="0" presId="urn:microsoft.com/office/officeart/2005/8/layout/list1"/>
    <dgm:cxn modelId="{F9903EB9-8235-4626-A041-BE0F736AC7BE}" type="presParOf" srcId="{92ED5065-6B78-474D-8190-F73FEF5F9BD3}" destId="{0F5E1948-DE42-4819-934A-7F9F1C343716}" srcOrd="0" destOrd="0" presId="urn:microsoft.com/office/officeart/2005/8/layout/list1"/>
    <dgm:cxn modelId="{C83E0045-934F-4713-BDA5-DDB76C4F01AC}" type="presParOf" srcId="{92ED5065-6B78-474D-8190-F73FEF5F9BD3}" destId="{B4602A31-18A5-415F-8C2D-02E5BB96A54A}" srcOrd="1" destOrd="0" presId="urn:microsoft.com/office/officeart/2005/8/layout/list1"/>
    <dgm:cxn modelId="{194FA02B-9543-4DDF-BE3B-EA3FE8A1E80A}" type="presParOf" srcId="{090534C9-7860-4E5D-ADDB-E543440A2667}" destId="{A3D3D559-6CC7-43BD-A465-ED597EE9B6EF}" srcOrd="1" destOrd="0" presId="urn:microsoft.com/office/officeart/2005/8/layout/list1"/>
    <dgm:cxn modelId="{6C2D1832-42FF-4B3A-90EB-E04846F9A406}" type="presParOf" srcId="{090534C9-7860-4E5D-ADDB-E543440A2667}" destId="{81767C80-195C-4497-B803-7243D87375B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740A0-6CF7-49F8-A57D-AF05E038672A}">
      <dsp:nvSpPr>
        <dsp:cNvPr id="0" name=""/>
        <dsp:cNvSpPr/>
      </dsp:nvSpPr>
      <dsp:spPr>
        <a:xfrm>
          <a:off x="1775995" y="48875"/>
          <a:ext cx="2362218" cy="153544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kern="1200"/>
            <a:t>ปัญหาที่อยากแก้</a:t>
          </a:r>
          <a:endParaRPr lang="en-US" sz="2500" kern="1200"/>
        </a:p>
      </dsp:txBody>
      <dsp:txXfrm>
        <a:off x="1850949" y="123829"/>
        <a:ext cx="2212310" cy="1385533"/>
      </dsp:txXfrm>
    </dsp:sp>
    <dsp:sp modelId="{952C37B8-0723-4D83-8009-FD2E7D921DB4}">
      <dsp:nvSpPr>
        <dsp:cNvPr id="0" name=""/>
        <dsp:cNvSpPr/>
      </dsp:nvSpPr>
      <dsp:spPr>
        <a:xfrm>
          <a:off x="907245" y="816596"/>
          <a:ext cx="4099718" cy="4099718"/>
        </a:xfrm>
        <a:custGeom>
          <a:avLst/>
          <a:gdLst/>
          <a:ahLst/>
          <a:cxnLst/>
          <a:rect l="0" t="0" r="0" b="0"/>
          <a:pathLst>
            <a:path>
              <a:moveTo>
                <a:pt x="3548815" y="651627"/>
              </a:moveTo>
              <a:arcTo wR="2049859" hR="2049859" stAng="19019470" swAng="230453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86FF0-7A8C-4B83-B951-9BEE8CF322A3}">
      <dsp:nvSpPr>
        <dsp:cNvPr id="0" name=""/>
        <dsp:cNvSpPr/>
      </dsp:nvSpPr>
      <dsp:spPr>
        <a:xfrm>
          <a:off x="3551225" y="3123664"/>
          <a:ext cx="2362218" cy="153544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kern="1200"/>
            <a:t>การใช้ทรัพยากร/และวัสดุสำนักงานอย่างประหยัดและคุ้มค่า       </a:t>
          </a:r>
          <a:endParaRPr lang="en-US" sz="2500" kern="1200"/>
        </a:p>
      </dsp:txBody>
      <dsp:txXfrm>
        <a:off x="3626179" y="3198618"/>
        <a:ext cx="2212310" cy="1385533"/>
      </dsp:txXfrm>
    </dsp:sp>
    <dsp:sp modelId="{3E348BD2-0FBE-4364-803D-7697869B4D90}">
      <dsp:nvSpPr>
        <dsp:cNvPr id="0" name=""/>
        <dsp:cNvSpPr/>
      </dsp:nvSpPr>
      <dsp:spPr>
        <a:xfrm>
          <a:off x="907245" y="816596"/>
          <a:ext cx="4099718" cy="4099718"/>
        </a:xfrm>
        <a:custGeom>
          <a:avLst/>
          <a:gdLst/>
          <a:ahLst/>
          <a:cxnLst/>
          <a:rect l="0" t="0" r="0" b="0"/>
          <a:pathLst>
            <a:path>
              <a:moveTo>
                <a:pt x="2679772" y="4000533"/>
              </a:moveTo>
              <a:arcTo wR="2049859" hR="2049859" stAng="4326219" swAng="214756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7BECB-AFBF-4430-AEDF-FC5892DED0C4}">
      <dsp:nvSpPr>
        <dsp:cNvPr id="0" name=""/>
        <dsp:cNvSpPr/>
      </dsp:nvSpPr>
      <dsp:spPr>
        <a:xfrm>
          <a:off x="765" y="3123664"/>
          <a:ext cx="2362218" cy="153544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kern="1200"/>
            <a:t>การแต่งกายที่ไม่เหมาะสมและไม่ถูกกาลเทศะในที่ทำงาน</a:t>
          </a:r>
          <a:endParaRPr lang="en-US" sz="2500" kern="1200"/>
        </a:p>
      </dsp:txBody>
      <dsp:txXfrm>
        <a:off x="75719" y="3198618"/>
        <a:ext cx="2212310" cy="1385533"/>
      </dsp:txXfrm>
    </dsp:sp>
    <dsp:sp modelId="{187B0766-2A23-4258-B4DA-0A66696FCA94}">
      <dsp:nvSpPr>
        <dsp:cNvPr id="0" name=""/>
        <dsp:cNvSpPr/>
      </dsp:nvSpPr>
      <dsp:spPr>
        <a:xfrm>
          <a:off x="907245" y="816596"/>
          <a:ext cx="4099718" cy="4099718"/>
        </a:xfrm>
        <a:custGeom>
          <a:avLst/>
          <a:gdLst/>
          <a:ahLst/>
          <a:cxnLst/>
          <a:rect l="0" t="0" r="0" b="0"/>
          <a:pathLst>
            <a:path>
              <a:moveTo>
                <a:pt x="6602" y="1885467"/>
              </a:moveTo>
              <a:arcTo wR="2049859" hR="2049859" stAng="11075992" swAng="230453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8A2-7CB8-4504-B37D-E172D7F7ADAE}">
      <dsp:nvSpPr>
        <dsp:cNvPr id="0" name=""/>
        <dsp:cNvSpPr/>
      </dsp:nvSpPr>
      <dsp:spPr>
        <a:xfrm>
          <a:off x="0" y="640"/>
          <a:ext cx="5914209" cy="14992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35EA2-5C5E-4BAF-A599-418108DCB4CD}">
      <dsp:nvSpPr>
        <dsp:cNvPr id="0" name=""/>
        <dsp:cNvSpPr/>
      </dsp:nvSpPr>
      <dsp:spPr>
        <a:xfrm>
          <a:off x="453523" y="337971"/>
          <a:ext cx="824587" cy="824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85262-35FC-4073-B38D-22988231508A}">
      <dsp:nvSpPr>
        <dsp:cNvPr id="0" name=""/>
        <dsp:cNvSpPr/>
      </dsp:nvSpPr>
      <dsp:spPr>
        <a:xfrm>
          <a:off x="1731633" y="640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/>
            <a:t>การให้หรือเสียสละประโยชน์ส่วนตนเพื่อส่วนรวม โดยไม่หวังผลตอบแทน และปฏิบัติหน้าที่ด้วยความซื่อสัตย์สุจริต</a:t>
          </a:r>
          <a:br>
            <a:rPr lang="en-US" sz="1900" kern="1200"/>
          </a:br>
          <a:endParaRPr lang="en-US" sz="1900" kern="1200"/>
        </a:p>
      </dsp:txBody>
      <dsp:txXfrm>
        <a:off x="1731633" y="640"/>
        <a:ext cx="4182575" cy="1499250"/>
      </dsp:txXfrm>
    </dsp:sp>
    <dsp:sp modelId="{6B1A836F-3A8B-4A14-BEE1-BACDCCBEC687}">
      <dsp:nvSpPr>
        <dsp:cNvPr id="0" name=""/>
        <dsp:cNvSpPr/>
      </dsp:nvSpPr>
      <dsp:spPr>
        <a:xfrm>
          <a:off x="0" y="1874703"/>
          <a:ext cx="5914209" cy="14992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DD6A8-A59D-496C-878C-410978948715}">
      <dsp:nvSpPr>
        <dsp:cNvPr id="0" name=""/>
        <dsp:cNvSpPr/>
      </dsp:nvSpPr>
      <dsp:spPr>
        <a:xfrm>
          <a:off x="453523" y="2212034"/>
          <a:ext cx="824587" cy="824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6846E-AC33-4477-BCAF-C859B2D2E2B7}">
      <dsp:nvSpPr>
        <dsp:cNvPr id="0" name=""/>
        <dsp:cNvSpPr/>
      </dsp:nvSpPr>
      <dsp:spPr>
        <a:xfrm>
          <a:off x="1731633" y="1874703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/>
            <a:t>มีจิตอาสาบริการและทำงานเป็นทีมเพื่อการพัฒนาองค์กร เพื่อช่วยเหลือผู้อื่น  ส่วนรวม และสังคม ทันทีเมื่อ  มีโอกาส</a:t>
          </a:r>
          <a:br>
            <a:rPr lang="en-US" sz="1900" kern="1200"/>
          </a:br>
          <a:endParaRPr lang="en-US" sz="1900" kern="1200"/>
        </a:p>
      </dsp:txBody>
      <dsp:txXfrm>
        <a:off x="1731633" y="1874703"/>
        <a:ext cx="4182575" cy="1499250"/>
      </dsp:txXfrm>
    </dsp:sp>
    <dsp:sp modelId="{E2EA96F0-49F7-4433-853D-6EFA13E6D2D4}">
      <dsp:nvSpPr>
        <dsp:cNvPr id="0" name=""/>
        <dsp:cNvSpPr/>
      </dsp:nvSpPr>
      <dsp:spPr>
        <a:xfrm>
          <a:off x="0" y="3748766"/>
          <a:ext cx="5914209" cy="14992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315D1-5659-4691-993C-BD078492811D}">
      <dsp:nvSpPr>
        <dsp:cNvPr id="0" name=""/>
        <dsp:cNvSpPr/>
      </dsp:nvSpPr>
      <dsp:spPr>
        <a:xfrm>
          <a:off x="453523" y="4086097"/>
          <a:ext cx="824587" cy="824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83970-1213-4DFB-976C-8E3A85F85AC2}">
      <dsp:nvSpPr>
        <dsp:cNvPr id="0" name=""/>
        <dsp:cNvSpPr/>
      </dsp:nvSpPr>
      <dsp:spPr>
        <a:xfrm>
          <a:off x="1731633" y="3748766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/>
            <a:t>ยกย่องเชิดชูบุคลากรในหน่วยงานที่ปฏิบัติดี ปฏิบัติชอบ</a:t>
          </a:r>
          <a:endParaRPr lang="en-US" sz="1900" kern="1200"/>
        </a:p>
      </dsp:txBody>
      <dsp:txXfrm>
        <a:off x="1731633" y="3748766"/>
        <a:ext cx="4182575" cy="1499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67C80-195C-4497-B803-7243D87375BE}">
      <dsp:nvSpPr>
        <dsp:cNvPr id="0" name=""/>
        <dsp:cNvSpPr/>
      </dsp:nvSpPr>
      <dsp:spPr>
        <a:xfrm>
          <a:off x="0" y="407088"/>
          <a:ext cx="5914209" cy="461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008" tIns="249936" rIns="4590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200" kern="1200" dirty="0"/>
            <a:t>ชื่อโครงการ/กิจกรรม </a:t>
          </a:r>
          <a:r>
            <a:rPr lang="en-US" sz="1200" kern="1200" dirty="0"/>
            <a:t>:</a:t>
          </a:r>
          <a:r>
            <a:rPr lang="th-TH" sz="1200" kern="1200" dirty="0"/>
            <a:t> การรณรงค์การลดใช้กระดาษ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200" kern="1200" dirty="0"/>
            <a:t>วัตถุประสงค์ </a:t>
          </a:r>
          <a:r>
            <a:rPr lang="en-US" sz="1200" kern="1200" dirty="0"/>
            <a:t>:</a:t>
          </a:r>
          <a:r>
            <a:rPr lang="th-TH" sz="1200" kern="1200" dirty="0"/>
            <a:t> เพื่อส่งเสริมให้บุคลากรตระหนักถึงการใช้กระดาษอย่างคุ้มค่า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200" kern="1200" dirty="0"/>
            <a:t>การดำเนินงาน/การปฏิบัติ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th-TH" sz="1200" kern="1200" dirty="0"/>
            <a:t>     ผลสำเร็จของการดำเนินกิจกรรม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200" kern="1200" dirty="0"/>
            <a:t>จากการที่ สำนักงานเลขานุการกรม กรมบังคับคดี ได้ดำเนินการจัดกิจกรรม/โครงการ </a:t>
          </a:r>
          <a:r>
            <a:rPr lang="en-US" sz="1200" kern="1200" dirty="0"/>
            <a:t>“</a:t>
          </a:r>
          <a:r>
            <a:rPr lang="th-TH" sz="1200" kern="1200" dirty="0"/>
            <a:t>การรณรงค์การลดใช้กระดาษ</a:t>
          </a:r>
          <a:r>
            <a:rPr lang="en-US" sz="1200" kern="1200" dirty="0"/>
            <a:t>”</a:t>
          </a:r>
          <a:r>
            <a:rPr lang="th-TH" sz="1200" kern="1200" dirty="0"/>
            <a:t> ทำให้บุคลากรในสำนักงานเลขานุการกรม กรมบังคับคดี ตระหนักถึงประโยชน์ที่เกิดขึ้นจากการรณรงค์ดังกล่าว ที่เห็นได้ชัดเจนคือปริมาณการใช้กระดาษของแต่ละฝ่ายในหน่วยงานสำนักงานเลขานุการกรม มีปริมาณลดลง ซึ่งประเมินได้จากค่าตัวชี้วัดของ กพร.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th-TH" sz="1200" kern="1200" dirty="0"/>
            <a:t>    ความรู้ที่ได้รับจาก</a:t>
          </a:r>
          <a:r>
            <a:rPr lang="th-TH" sz="1200" kern="1200" dirty="0" err="1"/>
            <a:t>การทำ</a:t>
          </a:r>
          <a:r>
            <a:rPr lang="th-TH" sz="1200" kern="1200" dirty="0"/>
            <a:t>กิจกรรม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200" kern="1200" dirty="0"/>
            <a:t> กรณีศึกษาการใช้ทรัพยากรให้เกิดประโยชน์สูงสุดในการใช้ทรัพยากรของหน่วยงาน ทำให้บุคลากรในหน่วยงานมีการประมาณ รู้จักประหยัด รู้จักใช้ ไม่ฟุ่มเฟือย สอดคล้องหลักปรัชญาเศรษฐกิจพอเพียง ของในหลวงรัชการที่ 9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th-TH" sz="1200" kern="1200" dirty="0"/>
            <a:t>เหตุผล/เหตุปัจจัยที่เป้าหมายบรรลุผล (จุดแข็ง/จุดเด่น)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“</a:t>
          </a:r>
          <a:r>
            <a:rPr lang="th-TH" sz="1200" kern="1200" dirty="0"/>
            <a:t>การรณรงค์การลดใช้กระดาษ</a:t>
          </a:r>
          <a:r>
            <a:rPr lang="en-US" sz="1200" kern="1200" dirty="0"/>
            <a:t>”</a:t>
          </a:r>
          <a:r>
            <a:rPr lang="th-TH" sz="1200" kern="1200" dirty="0"/>
            <a:t> ทำให้พบว่าปริมาณการใช้กระดาษของสำนักงานเลขานุการกรม ในปีงบประมาณ พ.ศ. 2566 มีปริมาณที่ลดลงมากซึ่งส่งผลให้ประหยัดงบประมาณในการจัดซื้อกระดาษเพื่อใช้ในสำนักงานเลขานุการกรมมากขึ้น เพราะจุดแข็งคือบุคลากรในหน่วยงานเล็งเห็นถึงความสำคัญในการประหยัดการใช้กระดาษ ด้วยการลดภาระ ของหน่วยงานในการจัดซื้อกระดาษใหม่มาใช้งาน หรือคัดแยกกระดาษที่ใช้แล้ว 1 หน้า (</a:t>
          </a:r>
          <a:r>
            <a:rPr lang="en-US" sz="1200" kern="1200" dirty="0"/>
            <a:t>REUSED</a:t>
          </a:r>
          <a:r>
            <a:rPr lang="th-TH" sz="1200" kern="1200" dirty="0"/>
            <a:t>) นำกลับมาใช้ ปริ้นงานใหม่รวมถึงมีการใช้ช่องทางอิเล็กทรอนิกส์แทนการใช้กระดาษ จึงทำให้การจัดทำโครงการสำเร็จเป็นรูปธรรมที่สามารถแสดงให้เห็นในภาพของตัวชี้วัดที่ชัดเจน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th-TH" sz="1200" kern="1200" dirty="0"/>
            <a:t>แนวคิดการพัฒนาการยกย่องระดับกิจกรรมให้บรรลุผลสำเร็จมาขึ้น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200" kern="1200" dirty="0"/>
            <a:t>การพัฒนาการประชาสัมพันธ์ให้มีความหลากหลายเพื่อการเข้าถึงเทคโนโลยีได้หลายช่องทางมากขึ้นและการชักชวน เชิญชวน สร้างความเข้าใร่วมกัน แลกเปลี่ยนเรียนรู้กรณีศึกษาต่างๆให้กับบุคลากรในหน่วยงาน</a:t>
          </a:r>
          <a:endParaRPr lang="en-US" sz="1200" kern="1200" dirty="0"/>
        </a:p>
      </dsp:txBody>
      <dsp:txXfrm>
        <a:off x="0" y="407088"/>
        <a:ext cx="5914209" cy="4611600"/>
      </dsp:txXfrm>
    </dsp:sp>
    <dsp:sp modelId="{B4602A31-18A5-415F-8C2D-02E5BB96A54A}">
      <dsp:nvSpPr>
        <dsp:cNvPr id="0" name=""/>
        <dsp:cNvSpPr/>
      </dsp:nvSpPr>
      <dsp:spPr>
        <a:xfrm>
          <a:off x="295710" y="229968"/>
          <a:ext cx="4139946" cy="354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80" tIns="0" rIns="1564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b="1" kern="1200"/>
            <a:t>เรื่อง</a:t>
          </a:r>
          <a:r>
            <a:rPr lang="th-TH" sz="1200" kern="1200"/>
            <a:t>การใช้ทรัพยากร/และวัสดุสำนักงานอย่างประหยัดและคุ้มค่า       </a:t>
          </a:r>
          <a:endParaRPr lang="en-US" sz="1200" kern="1200"/>
        </a:p>
      </dsp:txBody>
      <dsp:txXfrm>
        <a:off x="313003" y="247261"/>
        <a:ext cx="4105360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831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055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3660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380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443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977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9828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577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64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4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76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3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44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4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6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25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8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29">
            <a:extLst>
              <a:ext uri="{FF2B5EF4-FFF2-40B4-BE49-F238E27FC236}">
                <a16:creationId xmlns:a16="http://schemas.microsoft.com/office/drawing/2014/main" id="{9F1F6E2E-E2E7-4689-9E5D-51F37CB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BB728A18-FF26-43E9-AF31-9608EBA3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033" name="Picture 1032">
              <a:extLst>
                <a:ext uri="{FF2B5EF4-FFF2-40B4-BE49-F238E27FC236}">
                  <a16:creationId xmlns:a16="http://schemas.microsoft.com/office/drawing/2014/main" id="{D418D479-7A49-4E09-A270-87C36ABE5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55AC523-B142-409D-BB68-747EDDCE6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id="{98FD6A06-A68E-49C5-8F1D-8945DD8C0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36" name="Picture 1035">
              <a:extLst>
                <a:ext uri="{FF2B5EF4-FFF2-40B4-BE49-F238E27FC236}">
                  <a16:creationId xmlns:a16="http://schemas.microsoft.com/office/drawing/2014/main" id="{A6794A3D-A7E9-4DC9-98E4-02104E24A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CB4D4B5-1352-9DBC-D737-2E5B31F7A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>
                <a:ln>
                  <a:noFill/>
                </a:ln>
                <a:effectLst/>
                <a:latin typeface="Amasis MT Pro Black" panose="020F05020202040302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ผลการดำเนินกิจกรรมตามแผนส่งเสริมคุณธรรม </a:t>
            </a:r>
            <a:endParaRPr kumimoji="0" lang="en-US" altLang="th-TH" b="0" i="0" u="none" strike="noStrike" cap="none" normalizeH="0" baseline="0">
              <a:ln>
                <a:noFill/>
              </a:ln>
              <a:effectLst/>
              <a:latin typeface="Amasis MT Pro Black" panose="020F0502020204030204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>
                <a:ln>
                  <a:noFill/>
                </a:ln>
                <a:effectLst/>
                <a:latin typeface="Amasis MT Pro Black" panose="020F05020202040302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สำนักงานเลขานุการกรม กรมบังคับคดี</a:t>
            </a:r>
            <a:endParaRPr kumimoji="0" lang="en-US" altLang="th-TH" b="0" i="0" u="none" strike="noStrike" cap="none" normalizeH="0" baseline="0">
              <a:ln>
                <a:noFill/>
              </a:ln>
              <a:effectLst/>
              <a:latin typeface="Amasis MT Pro Black" panose="020F0502020204030204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>
                <a:ln>
                  <a:noFill/>
                </a:ln>
                <a:effectLst/>
                <a:latin typeface="Amasis MT Pro Black" panose="020F05020202040302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ประจำปีงบประมาณ พ.ศ.2566</a:t>
            </a:r>
            <a:endParaRPr kumimoji="0" lang="th-TH" altLang="th-TH" b="0" i="0" u="none" strike="noStrike" cap="none" normalizeH="0" baseline="0">
              <a:ln>
                <a:noFill/>
              </a:ln>
              <a:effectLst/>
              <a:latin typeface="Amasis MT Pro Black" panose="020F0502020204030204" pitchFamily="18" charset="0"/>
            </a:endParaRPr>
          </a:p>
          <a:p>
            <a:endParaRPr lang="th-TH" dirty="0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7731DD8B-7A0A-47A0-BF6B-EBB4F970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รูปภาพ 1">
            <a:extLst>
              <a:ext uri="{FF2B5EF4-FFF2-40B4-BE49-F238E27FC236}">
                <a16:creationId xmlns:a16="http://schemas.microsoft.com/office/drawing/2014/main" id="{FFA67675-CF98-1D56-49F4-7F0C849EA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" r="3" b="4912"/>
          <a:stretch/>
        </p:blipFill>
        <p:spPr bwMode="auto">
          <a:xfrm>
            <a:off x="1412683" y="1410208"/>
            <a:ext cx="4348925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10A370BF-9768-4FA0-8887-C3777F3A9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791D76CE-AFFB-CFA2-14A0-27729EDB2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36" y="2052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54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AE380F7-D1C7-F965-2BEC-929417A8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h-TH" sz="1800">
                <a:solidFill>
                  <a:srgbClr val="262626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ตามที่ สำนักงานเลขานุการกรม กรมบังคับคดี ได้มีการระดมความเห็นร่วมกันภายในเพื่อกำหนดปัญกาที่อยากแก้และความดีที่อยากทำ ภายใต้เป้าหมายคุณธรรม 5 ประการ พอเพียง วินัย สุจริต จิตอาสา และกตัญญู และมีประกาศเจตนารมณ์ร่วมกันที่จะส่งเสริม และพัฒนาหน่วยงานให้เป็นองค์กรคุณธรรม จึงได้กำหนดแผนส่งเสริมคุณธรรม ของสำนักงานเลขานุการกรม กรมบังคับคดี ประจำปีงบประมาณ พ.ศ.2566 ประกอบด้วยกิจกรรม ดังนี้</a:t>
            </a:r>
            <a:br>
              <a:rPr lang="en-US" sz="180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</a:br>
            <a:endParaRPr lang="th-TH" sz="1800">
              <a:solidFill>
                <a:srgbClr val="262626"/>
              </a:solidFill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ตัวแทนเนื้อหา 2">
            <a:extLst>
              <a:ext uri="{FF2B5EF4-FFF2-40B4-BE49-F238E27FC236}">
                <a16:creationId xmlns:a16="http://schemas.microsoft.com/office/drawing/2014/main" id="{2A44319A-77D8-67B6-0CAD-175202585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100548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873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504CAC7-0949-AE79-70DE-1E530898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pPr indent="457200">
              <a:spcBef>
                <a:spcPts val="500"/>
              </a:spcBef>
              <a:spcAft>
                <a:spcPts val="1000"/>
              </a:spcAft>
            </a:pPr>
            <a:br>
              <a:rPr lang="th-TH" b="1">
                <a:solidFill>
                  <a:srgbClr val="262626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</a:br>
            <a:br>
              <a:rPr lang="th-TH" b="1">
                <a:solidFill>
                  <a:srgbClr val="262626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</a:br>
            <a:r>
              <a:rPr lang="th-TH" b="1">
                <a:solidFill>
                  <a:srgbClr val="262626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ความดีที่อยากทำ </a:t>
            </a:r>
            <a:br>
              <a:rPr lang="en-US">
                <a:solidFill>
                  <a:srgbClr val="262626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</a:br>
            <a:br>
              <a:rPr lang="en-US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</a:br>
            <a:endParaRPr lang="th-TH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D043D93E-3FF0-EA82-EFAA-15F820D54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817369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984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FC8AEF-9A65-A26C-27A5-4EDEFDFB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th-TH" b="1">
                <a:solidFill>
                  <a:srgbClr val="262626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ปัญหาที่อยากแก้</a:t>
            </a:r>
            <a:br>
              <a:rPr lang="en-US">
                <a:solidFill>
                  <a:srgbClr val="262626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</a:br>
            <a:endParaRPr lang="th-TH">
              <a:solidFill>
                <a:srgbClr val="262626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293D6DEE-25D8-B417-BFB4-4B4B0BA73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0453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ดาว: 4 แฉก 2">
            <a:extLst>
              <a:ext uri="{FF2B5EF4-FFF2-40B4-BE49-F238E27FC236}">
                <a16:creationId xmlns:a16="http://schemas.microsoft.com/office/drawing/2014/main" id="{8E26E817-D1E5-9EDF-1004-2C5AF784BE1D}"/>
              </a:ext>
            </a:extLst>
          </p:cNvPr>
          <p:cNvSpPr/>
          <p:nvPr/>
        </p:nvSpPr>
        <p:spPr>
          <a:xfrm>
            <a:off x="5944534" y="2192694"/>
            <a:ext cx="45719" cy="45719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ดาว: 4 แฉก 3">
            <a:extLst>
              <a:ext uri="{FF2B5EF4-FFF2-40B4-BE49-F238E27FC236}">
                <a16:creationId xmlns:a16="http://schemas.microsoft.com/office/drawing/2014/main" id="{31F30ED1-B4D1-FB41-21C1-05E50695F4BF}"/>
              </a:ext>
            </a:extLst>
          </p:cNvPr>
          <p:cNvSpPr/>
          <p:nvPr/>
        </p:nvSpPr>
        <p:spPr>
          <a:xfrm>
            <a:off x="5921674" y="3144631"/>
            <a:ext cx="45719" cy="45719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ดาว: 4 แฉก 7">
            <a:extLst>
              <a:ext uri="{FF2B5EF4-FFF2-40B4-BE49-F238E27FC236}">
                <a16:creationId xmlns:a16="http://schemas.microsoft.com/office/drawing/2014/main" id="{7AFB68F3-5AE7-A1A7-6706-09A3794E7290}"/>
              </a:ext>
            </a:extLst>
          </p:cNvPr>
          <p:cNvSpPr/>
          <p:nvPr/>
        </p:nvSpPr>
        <p:spPr>
          <a:xfrm>
            <a:off x="5786690" y="3797560"/>
            <a:ext cx="45719" cy="45719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ดาว: 4 แฉก 8">
            <a:extLst>
              <a:ext uri="{FF2B5EF4-FFF2-40B4-BE49-F238E27FC236}">
                <a16:creationId xmlns:a16="http://schemas.microsoft.com/office/drawing/2014/main" id="{576456A5-1E8B-5347-E7C6-B5F49924963B}"/>
              </a:ext>
            </a:extLst>
          </p:cNvPr>
          <p:cNvSpPr/>
          <p:nvPr/>
        </p:nvSpPr>
        <p:spPr>
          <a:xfrm>
            <a:off x="5781558" y="5162939"/>
            <a:ext cx="45719" cy="45719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179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E5E839-040E-4D3E-B50A-8D803DFE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F3F4B4-A2E6-47B5-92FB-37BEEAFA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8B4AE5-1001-3403-1F42-32B46D1C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th-TH" sz="4800">
                <a:solidFill>
                  <a:schemeClr val="tx2"/>
                </a:solidFill>
              </a:rPr>
              <a:t>การแต่งกายที่ไม่เหมาะสมและไม่ถูกกาละเทศะในที่ทำงาน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24D17-3A82-47D5-80C1-F990ABB1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60E6D9E-946A-AFC3-429F-68BFA9DDD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</a:pPr>
            <a:r>
              <a:rPr lang="th-TH" sz="150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ชื่อโครงการ/กิจกรรม </a:t>
            </a:r>
            <a:r>
              <a:rPr lang="en-US" sz="150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:</a:t>
            </a:r>
            <a:r>
              <a:rPr lang="th-TH" sz="150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</a:t>
            </a:r>
            <a:r>
              <a:rPr lang="en-US" sz="1500" spc="-55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“</a:t>
            </a:r>
            <a:r>
              <a:rPr lang="th-TH" sz="1500" spc="-55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การประพฤติตนเป็นแบบอย่างด้วยการแต่งกายสุภาพเรียบร้อย</a:t>
            </a:r>
            <a:r>
              <a:rPr lang="en-US" sz="1500" spc="-55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”</a:t>
            </a:r>
            <a:r>
              <a:rPr lang="th-TH" sz="1500" spc="-55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     </a:t>
            </a:r>
            <a:endParaRPr lang="en-US" sz="1500" dirty="0">
              <a:solidFill>
                <a:schemeClr val="bg1"/>
              </a:solidFill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342900" lvl="0" indent="-342900">
              <a:lnSpc>
                <a:spcPct val="90000"/>
              </a:lnSpc>
              <a:buFont typeface="+mj-lt"/>
              <a:buAutoNum type="arabicParenR"/>
            </a:pPr>
            <a:r>
              <a:rPr lang="th-TH" sz="150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วัตถุประสงค์ </a:t>
            </a:r>
            <a:r>
              <a:rPr lang="en-US" sz="150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:</a:t>
            </a:r>
            <a:r>
              <a:rPr lang="th-TH" sz="150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เพื่อสร้างภาพลัก</a:t>
            </a:r>
            <a:r>
              <a:rPr lang="th-TH" sz="1500" dirty="0" err="1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ษ์</a:t>
            </a:r>
            <a:r>
              <a:rPr lang="th-TH" sz="150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ณ์ที่ดีต่อผู้มาติดต่อราชการและภาพลักษณ์ที่ดีในองค์กร</a:t>
            </a:r>
            <a:endParaRPr lang="en-US" sz="1500" dirty="0">
              <a:solidFill>
                <a:schemeClr val="bg1"/>
              </a:solidFill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342900" lvl="0" indent="-342900">
              <a:lnSpc>
                <a:spcPct val="90000"/>
              </a:lnSpc>
              <a:buFont typeface="+mj-lt"/>
              <a:buAutoNum type="arabicParenR"/>
            </a:pPr>
            <a:r>
              <a:rPr lang="th-TH" sz="150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การดำเนินงาน/การปฏิบัติ</a:t>
            </a:r>
            <a:endParaRPr lang="th-TH" sz="1500" dirty="0">
              <a:solidFill>
                <a:schemeClr val="bg1"/>
              </a:solidFill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342900" lvl="0" indent="-342900">
              <a:lnSpc>
                <a:spcPct val="90000"/>
              </a:lnSpc>
              <a:buFont typeface="+mj-lt"/>
              <a:buAutoNum type="arabicParenR"/>
            </a:pPr>
            <a:r>
              <a:rPr lang="th-TH" sz="1500" spc="-55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 ผลสำเร็จของการดำเนินกิจกรรม</a:t>
            </a:r>
            <a:endParaRPr lang="en-US" sz="1500" dirty="0">
              <a:solidFill>
                <a:schemeClr val="bg1"/>
              </a:solidFill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</a:pPr>
            <a:r>
              <a:rPr lang="th-TH" sz="1500" spc="-55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จากการที่บุคลากรของสำนักงานเลขานุการกรม กรมบังคับคดี ได้ปฏิบัติตามโครงการ/กิจกรรมของหน่วยงานทำให้มีความเป็นระเบียบเรียบร้อยมีวินัยมากขึ้น เป็นภาพลักษณ์ที่ดีต่อองค์กรและผู้มาติดต่อราชการ   </a:t>
            </a:r>
            <a:endParaRPr lang="en-US" sz="1500" dirty="0">
              <a:solidFill>
                <a:schemeClr val="bg1"/>
              </a:solidFill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342900" lvl="0" indent="-342900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arenR" startAt="5"/>
            </a:pPr>
            <a:r>
              <a:rPr lang="th-TH" sz="1500" spc="-55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ความรู้ที่ได้รับจากการปฏิบัติกิจกรรม</a:t>
            </a:r>
            <a:r>
              <a:rPr lang="en-US" sz="1500" spc="-55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  </a:t>
            </a:r>
            <a:endParaRPr lang="en-US" sz="1500" dirty="0">
              <a:solidFill>
                <a:schemeClr val="bg1"/>
              </a:solidFill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342900" lvl="0" indent="-342900">
              <a:lnSpc>
                <a:spcPct val="90000"/>
              </a:lnSpc>
              <a:buFont typeface="+mj-lt"/>
              <a:buAutoNum type="arabicParenR" startAt="5"/>
            </a:pPr>
            <a:r>
              <a:rPr lang="th-TH" sz="150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เหตุผล/เหตุปัจจัยที่เป้าหมายบรรลุผล (จุดแข็ง/จุดเด่น)</a:t>
            </a:r>
            <a:endParaRPr lang="en-US" sz="1500" dirty="0">
              <a:solidFill>
                <a:schemeClr val="bg1"/>
              </a:solidFill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457200" indent="228600">
              <a:lnSpc>
                <a:spcPct val="90000"/>
              </a:lnSpc>
              <a:spcAft>
                <a:spcPts val="1000"/>
              </a:spcAft>
            </a:pPr>
            <a:r>
              <a:rPr lang="en-US" sz="1500" spc="-2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“</a:t>
            </a:r>
            <a:r>
              <a:rPr lang="th-TH" sz="1500" spc="-2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การประพฤติตนเป็นแบบอย่างด้วยการแต่งกายสุภาพเรียบร้อย</a:t>
            </a:r>
            <a:r>
              <a:rPr lang="en-US" sz="1500" spc="-2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” </a:t>
            </a:r>
            <a:r>
              <a:rPr lang="th-TH" sz="1500" spc="-2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ทำให้พบว่าบุคลากรในหน่วยงานให้ความร่วมมือและตระหนักในการปฏิบัติตามกฎระเบียบของหน่วยงานจนทำให้เป็นจุดแข็งที่ทำให้หน่วยงานมีระเบียบวินัยมากขึ้นเป็นภาพลักษณ์ที่ดีต่อองค์กรและผู้มาติดต่อราชการ </a:t>
            </a:r>
            <a:endParaRPr lang="en-US" sz="1500" dirty="0">
              <a:solidFill>
                <a:schemeClr val="bg1"/>
              </a:solidFill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th-TH" sz="1500" dirty="0">
                <a:solidFill>
                  <a:schemeClr val="accent1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7) </a:t>
            </a:r>
            <a:r>
              <a:rPr lang="th-TH" sz="1500" dirty="0">
                <a:solidFill>
                  <a:schemeClr val="accent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  </a:t>
            </a:r>
            <a:r>
              <a:rPr lang="th-TH" sz="150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แนวคิดการพัฒนาการยกย่องระดับกิจกรรมให้บรรลุผลสำเร็จมาขึ้น</a:t>
            </a:r>
            <a:endParaRPr lang="en-US" sz="1500" dirty="0">
              <a:solidFill>
                <a:schemeClr val="bg1"/>
              </a:solidFill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>
              <a:lnSpc>
                <a:spcPct val="90000"/>
              </a:lnSpc>
            </a:pPr>
            <a:endParaRPr lang="th-TH" sz="15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4A78C8-C0E0-45DA-BC2C-2C8D4153B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5883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C1F4BC-73CE-0694-3416-C6F19D09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53362"/>
          </a:xfrm>
        </p:spPr>
        <p:txBody>
          <a:bodyPr>
            <a:noAutofit/>
          </a:bodyPr>
          <a:lstStyle/>
          <a:p>
            <a:r>
              <a:rPr lang="th-TH" sz="3200" dirty="0"/>
              <a:t>การให้หรือการเสียสละประโยชน์ส่วนตนเพื่อประโยชน์ส่วนรวมโดยไม่หวังผลตอบแทนและปฏิบัติหน้าที่ด้วยความซื่อสัตย์สุจริต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E6397BA-B444-09D8-B3B5-0A69A6B8F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03445"/>
            <a:ext cx="9601196" cy="4310743"/>
          </a:xfrm>
        </p:spPr>
        <p:txBody>
          <a:bodyPr>
            <a:normAutofit fontScale="25000" lnSpcReduction="20000"/>
          </a:bodyPr>
          <a:lstStyle/>
          <a:p>
            <a:pPr marL="0" lvl="0" indent="0" algn="thaiDist">
              <a:lnSpc>
                <a:spcPct val="105000"/>
              </a:lnSpc>
              <a:spcBef>
                <a:spcPts val="500"/>
              </a:spcBef>
              <a:spcAft>
                <a:spcPts val="1000"/>
              </a:spcAft>
              <a:buSzPts val="1600"/>
              <a:buNone/>
            </a:pPr>
            <a:r>
              <a:rPr lang="th-TH" sz="72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ชื่อโครงการ/กิจกรรม </a:t>
            </a:r>
            <a:r>
              <a:rPr lang="en-US" sz="72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:</a:t>
            </a:r>
            <a:r>
              <a:rPr lang="th-TH" sz="72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</a:t>
            </a:r>
            <a:r>
              <a:rPr lang="en-US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“</a:t>
            </a:r>
            <a:r>
              <a:rPr lang="th-TH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การรณรงค์งดรับสิ่งของ ทรัพย์สิน ของขวัญ ของกำนัล (</a:t>
            </a:r>
            <a:r>
              <a:rPr lang="en-US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No Gift Policy</a:t>
            </a:r>
            <a:r>
              <a:rPr lang="th-TH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r>
              <a:rPr lang="en-US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”</a:t>
            </a:r>
            <a:r>
              <a:rPr lang="th-TH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    </a:t>
            </a:r>
            <a:endParaRPr lang="en-US" sz="7200" dirty="0"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0" lvl="0" indent="0">
              <a:lnSpc>
                <a:spcPct val="115000"/>
              </a:lnSpc>
              <a:buSzPts val="1600"/>
              <a:buNone/>
            </a:pPr>
            <a:r>
              <a:rPr lang="th-TH" sz="72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วัตถุประสงค์ </a:t>
            </a:r>
            <a:r>
              <a:rPr lang="en-US" sz="72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:</a:t>
            </a:r>
            <a:r>
              <a:rPr lang="th-TH" sz="72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เพื่อประชาสัมพันธ์ให้เจ้าหน้าที่ได้ตระหนักในการปฏิบัติหน้าที่ด้วยความซื่อสัตย์สุจริต</a:t>
            </a:r>
            <a:endParaRPr lang="en-US" sz="7200" dirty="0"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0" lvl="0" indent="0">
              <a:lnSpc>
                <a:spcPct val="115000"/>
              </a:lnSpc>
              <a:buSzPts val="1600"/>
              <a:buNone/>
            </a:pPr>
            <a:r>
              <a:rPr lang="th-TH" sz="72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การดำเนินงาน/การปฏิบัติ</a:t>
            </a:r>
            <a:endParaRPr lang="en-US" sz="7200" dirty="0"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457200" lvl="1" indent="0">
              <a:lnSpc>
                <a:spcPct val="115000"/>
              </a:lnSpc>
              <a:buSzPts val="1600"/>
              <a:buNone/>
            </a:pPr>
            <a:r>
              <a:rPr lang="th-TH" sz="68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ผลสำเร็จของการดำเนินกิจกรรม</a:t>
            </a:r>
            <a:endParaRPr lang="en-US" sz="6800" dirty="0"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457200" lvl="1" indent="0" algn="thaiDist">
              <a:lnSpc>
                <a:spcPct val="105000"/>
              </a:lnSpc>
              <a:spcAft>
                <a:spcPts val="1000"/>
              </a:spcAft>
              <a:buSzPts val="1600"/>
              <a:buNone/>
            </a:pPr>
            <a:r>
              <a:rPr lang="th-TH" sz="68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ความรู้ที่ได้รับจากการปฏิบัติกิจกรรม </a:t>
            </a:r>
            <a:endParaRPr lang="en-US" sz="6800" dirty="0"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457200" indent="228600">
              <a:lnSpc>
                <a:spcPct val="115000"/>
              </a:lnSpc>
            </a:pPr>
            <a:r>
              <a:rPr lang="th-TH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เนื่องจากเป็นนโยบายของรัฐบาลถ่ายทอดสู่หน่วยงานราชการ ในทุกภาคส่วนให้ถือปฏิบัติโดยทั่วกัน ซึ่งกรมบังคับคดีได้สนองนโยบายของรัฐบาลในการการรณรงค์งดรับสิ่งของ ทรัพย์สิน ของขวัญ ของกำนัล (</a:t>
            </a:r>
            <a:r>
              <a:rPr lang="en-US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No Gift Policy</a:t>
            </a:r>
            <a:r>
              <a:rPr lang="th-TH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)และถ่ายทอดสู่หน่วยงานภายในกรมบังคับคดี  </a:t>
            </a:r>
            <a:endParaRPr lang="en-US" sz="7200" dirty="0"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0" lvl="0" indent="0">
              <a:lnSpc>
                <a:spcPct val="115000"/>
              </a:lnSpc>
              <a:buSzPts val="1600"/>
              <a:buNone/>
            </a:pPr>
            <a:r>
              <a:rPr lang="th-TH" sz="72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เหตุผล/เหตุปัจจัยที่เป้าหมายบรรลุผล (จุดแข็ง/จุดเด่น)</a:t>
            </a:r>
            <a:endParaRPr lang="en-US" sz="7200" dirty="0"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457200" indent="228600">
              <a:lnSpc>
                <a:spcPct val="115000"/>
              </a:lnSpc>
            </a:pPr>
            <a:r>
              <a:rPr lang="en-US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“</a:t>
            </a:r>
            <a:r>
              <a:rPr lang="th-TH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การรณรงค์งดรับสิ่งของ ทรัพย์สิน ของขวัญ ของกำนัล (</a:t>
            </a:r>
            <a:r>
              <a:rPr lang="en-US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No Gift Policy</a:t>
            </a:r>
            <a:r>
              <a:rPr lang="th-TH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r>
              <a:rPr lang="en-US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”</a:t>
            </a:r>
            <a:r>
              <a:rPr lang="th-TH" sz="7200" spc="-2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เจ้าหน้าที่และบุคลากรในหน่วยงานปฏิบัติตามกฎระเบียบ และกติกาของหน่วยงานตามประกาศเจตนารมณ์ </a:t>
            </a:r>
            <a:r>
              <a:rPr lang="en-US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“</a:t>
            </a:r>
            <a:r>
              <a:rPr lang="th-TH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การรณรงค์งดรับสิ่งของ ทรัพย์สิน ของขวัญ ของกำนัล (</a:t>
            </a:r>
            <a:r>
              <a:rPr lang="en-US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No Gift Policy</a:t>
            </a:r>
            <a:r>
              <a:rPr lang="th-TH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r>
              <a:rPr lang="en-US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” </a:t>
            </a:r>
            <a:r>
              <a:rPr lang="th-TH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และไม่มีข้อร้องเรียนในเรื่องดังกล่าว</a:t>
            </a:r>
            <a:endParaRPr lang="en-US" sz="7200" dirty="0"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457200" lvl="1" indent="0">
              <a:lnSpc>
                <a:spcPct val="115000"/>
              </a:lnSpc>
              <a:buSzPts val="1600"/>
              <a:buNone/>
            </a:pPr>
            <a:r>
              <a:rPr lang="th-TH" sz="68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th-TH" sz="68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แนวคิดการพัฒนาการยกย่องระดับกิจกรรมให้บรรลุผลสำเร็จมาขึ้น</a:t>
            </a:r>
            <a:endParaRPr lang="en-US" sz="6800" dirty="0"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การกระจาย: 8 จุด 3">
            <a:extLst>
              <a:ext uri="{FF2B5EF4-FFF2-40B4-BE49-F238E27FC236}">
                <a16:creationId xmlns:a16="http://schemas.microsoft.com/office/drawing/2014/main" id="{E55BADF3-C50E-ED39-80A6-36496355A8C8}"/>
              </a:ext>
            </a:extLst>
          </p:cNvPr>
          <p:cNvSpPr/>
          <p:nvPr/>
        </p:nvSpPr>
        <p:spPr>
          <a:xfrm>
            <a:off x="1502229" y="1840894"/>
            <a:ext cx="206827" cy="307911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ารกระจาย: 8 จุด 4">
            <a:extLst>
              <a:ext uri="{FF2B5EF4-FFF2-40B4-BE49-F238E27FC236}">
                <a16:creationId xmlns:a16="http://schemas.microsoft.com/office/drawing/2014/main" id="{DA6ECC33-BF69-1337-9244-9754D8927A60}"/>
              </a:ext>
            </a:extLst>
          </p:cNvPr>
          <p:cNvSpPr/>
          <p:nvPr/>
        </p:nvSpPr>
        <p:spPr>
          <a:xfrm>
            <a:off x="1479681" y="2232780"/>
            <a:ext cx="206827" cy="307911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ารกระจาย: 8 จุด 5">
            <a:extLst>
              <a:ext uri="{FF2B5EF4-FFF2-40B4-BE49-F238E27FC236}">
                <a16:creationId xmlns:a16="http://schemas.microsoft.com/office/drawing/2014/main" id="{B35C0F48-7466-BC60-4DDE-E2ABAC0CDEFA}"/>
              </a:ext>
            </a:extLst>
          </p:cNvPr>
          <p:cNvSpPr/>
          <p:nvPr/>
        </p:nvSpPr>
        <p:spPr>
          <a:xfrm>
            <a:off x="1479681" y="2639009"/>
            <a:ext cx="206827" cy="307911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ารกระจาย: 8 จุด 6">
            <a:extLst>
              <a:ext uri="{FF2B5EF4-FFF2-40B4-BE49-F238E27FC236}">
                <a16:creationId xmlns:a16="http://schemas.microsoft.com/office/drawing/2014/main" id="{B8AFF93E-81F5-4182-94FB-14DF8CBD1DD2}"/>
              </a:ext>
            </a:extLst>
          </p:cNvPr>
          <p:cNvSpPr/>
          <p:nvPr/>
        </p:nvSpPr>
        <p:spPr>
          <a:xfrm>
            <a:off x="1502229" y="3075992"/>
            <a:ext cx="206827" cy="307911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ารกระจาย: 8 จุด 7">
            <a:extLst>
              <a:ext uri="{FF2B5EF4-FFF2-40B4-BE49-F238E27FC236}">
                <a16:creationId xmlns:a16="http://schemas.microsoft.com/office/drawing/2014/main" id="{9E4F2A3B-0768-0624-E5EB-AAB122A1BECC}"/>
              </a:ext>
            </a:extLst>
          </p:cNvPr>
          <p:cNvSpPr/>
          <p:nvPr/>
        </p:nvSpPr>
        <p:spPr>
          <a:xfrm>
            <a:off x="1459465" y="3445413"/>
            <a:ext cx="206827" cy="307911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ารกระจาย: 8 จุด 8">
            <a:extLst>
              <a:ext uri="{FF2B5EF4-FFF2-40B4-BE49-F238E27FC236}">
                <a16:creationId xmlns:a16="http://schemas.microsoft.com/office/drawing/2014/main" id="{694D2053-384E-1D13-A9C7-4245F8014FA9}"/>
              </a:ext>
            </a:extLst>
          </p:cNvPr>
          <p:cNvSpPr/>
          <p:nvPr/>
        </p:nvSpPr>
        <p:spPr>
          <a:xfrm>
            <a:off x="1447801" y="4509795"/>
            <a:ext cx="206827" cy="307911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ารกระจาย: 8 จุด 9">
            <a:extLst>
              <a:ext uri="{FF2B5EF4-FFF2-40B4-BE49-F238E27FC236}">
                <a16:creationId xmlns:a16="http://schemas.microsoft.com/office/drawing/2014/main" id="{D07F55EC-0BF5-1B13-8C9F-58C06EA3A8CC}"/>
              </a:ext>
            </a:extLst>
          </p:cNvPr>
          <p:cNvSpPr/>
          <p:nvPr/>
        </p:nvSpPr>
        <p:spPr>
          <a:xfrm>
            <a:off x="1447801" y="5580398"/>
            <a:ext cx="206827" cy="307911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714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D3A329C-3D2B-F32E-A4F0-19B3F4BD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3" y="755781"/>
            <a:ext cx="10506269" cy="802432"/>
          </a:xfrm>
        </p:spPr>
        <p:txBody>
          <a:bodyPr>
            <a:normAutofit fontScale="90000"/>
          </a:bodyPr>
          <a:lstStyle/>
          <a:p>
            <a:r>
              <a:rPr lang="th-TH" sz="3100" spc="-1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มีจิตอาสาบริการและทำงานเป็นทีมเพื่อการพัฒนาองค์กร เพื่อช่วยเหลือผู้อื่น  ส่วนรวม และสังคม ทันทีเมื่อมีโอกาส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DD05394-D555-57F4-74E1-451F01918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380931"/>
            <a:ext cx="9601196" cy="449493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buSzPts val="1600"/>
              <a:buNone/>
            </a:pPr>
            <a:r>
              <a:rPr lang="th-TH" sz="72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       วัตถุชื่อโครงการ/กิจกรรม </a:t>
            </a:r>
            <a:r>
              <a:rPr lang="en-US" sz="72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:</a:t>
            </a:r>
            <a:r>
              <a:rPr lang="th-TH" sz="72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</a:t>
            </a:r>
            <a:r>
              <a:rPr lang="th-TH" sz="7200" spc="-55" dirty="0">
                <a:solidFill>
                  <a:srgbClr val="0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ปฏิทินเก่า เราขอนะคะ</a:t>
            </a:r>
            <a:endParaRPr lang="en-US" sz="7200" dirty="0"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0" lvl="0" indent="0">
              <a:lnSpc>
                <a:spcPct val="115000"/>
              </a:lnSpc>
              <a:buSzPts val="1600"/>
              <a:buNone/>
            </a:pPr>
            <a:r>
              <a:rPr lang="th-TH" sz="72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        ประสงค์ </a:t>
            </a:r>
            <a:r>
              <a:rPr lang="en-US" sz="72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:</a:t>
            </a:r>
            <a:r>
              <a:rPr lang="th-TH" sz="72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เพื่อปลูกฝังให้แก่บุคลากรในหน่วยงานและบุคคลภายนอกมีความเอื้อเฟื้อเผื่อแผ่ มีน้ำใจต่อเพื่อนมนุษย์ และสังคมรอบกาย</a:t>
            </a:r>
            <a:endParaRPr lang="en-US" sz="7200" dirty="0"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0" lvl="0" indent="0">
              <a:lnSpc>
                <a:spcPct val="115000"/>
              </a:lnSpc>
              <a:buSzPts val="1600"/>
              <a:buNone/>
            </a:pPr>
            <a:r>
              <a:rPr lang="th-TH" sz="72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การดำเนินงาน/การปฏิบัติ</a:t>
            </a:r>
            <a:r>
              <a:rPr lang="th-TH" sz="72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</a:t>
            </a:r>
          </a:p>
          <a:p>
            <a:pPr marL="0" lvl="0" indent="0">
              <a:lnSpc>
                <a:spcPct val="115000"/>
              </a:lnSpc>
              <a:buSzPts val="1600"/>
              <a:buNone/>
            </a:pPr>
            <a:r>
              <a:rPr lang="th-TH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ผลสำเร็จของการดำเนินกิจกรรม</a:t>
            </a:r>
            <a:endParaRPr lang="en-US" sz="7200" dirty="0"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457200" indent="0">
              <a:lnSpc>
                <a:spcPct val="115000"/>
              </a:lnSpc>
              <a:buNone/>
            </a:pPr>
            <a:r>
              <a:rPr lang="th-TH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จากการดำเนินโครงการดังกล่าวทำให้พบว่าบุคลลากรในให้ความร่วมมือในการจัดหาสิ่งของเพื่อนำมาบริจาค และมีความสุขใจที่ได้ทำ รวมถึงบุคคลภายนอกที่ได้ร่วมกิจกรรมและโครงการนี้ด้วย</a:t>
            </a:r>
            <a:endParaRPr lang="th-TH" sz="7200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457200" indent="0">
              <a:lnSpc>
                <a:spcPct val="115000"/>
              </a:lnSpc>
              <a:buNone/>
            </a:pPr>
            <a:r>
              <a:rPr lang="th-TH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ความรู้ที่ได้รับจากการปฏิบัติกิจกรรม </a:t>
            </a:r>
            <a:endParaRPr lang="en-US" sz="7200" dirty="0"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457200" indent="0">
              <a:lnSpc>
                <a:spcPct val="115000"/>
              </a:lnSpc>
              <a:buNone/>
            </a:pPr>
            <a:r>
              <a:rPr lang="th-TH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 ได้ความรู้ในเรื่องการแบ่งปัน การพึ่งพาซึ่งกันและกัน และเรื่องมีความสุขในการเป็นผู้ให้</a:t>
            </a:r>
            <a:r>
              <a:rPr lang="th-TH" sz="7200" spc="-55" dirty="0">
                <a:solidFill>
                  <a:srgbClr val="0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</a:p>
          <a:p>
            <a:pPr marL="457200" indent="0">
              <a:lnSpc>
                <a:spcPct val="115000"/>
              </a:lnSpc>
              <a:buNone/>
            </a:pPr>
            <a:r>
              <a:rPr lang="th-TH" sz="72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เหตุผล/เหตุปัจจัยที่เป้าหมายบรรลุผล (จุดแข็ง/จุดเด่น)</a:t>
            </a:r>
            <a:endParaRPr lang="en-US" sz="7200" dirty="0"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457200" indent="0" algn="just">
              <a:lnSpc>
                <a:spcPct val="105000"/>
              </a:lnSpc>
              <a:spcAft>
                <a:spcPts val="1000"/>
              </a:spcAft>
              <a:buNone/>
            </a:pPr>
            <a:r>
              <a:rPr lang="th-TH" sz="7200" spc="-11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จากการดำเนินโครงการ</a:t>
            </a:r>
            <a:r>
              <a:rPr lang="en-US" sz="7200" spc="-11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“</a:t>
            </a:r>
            <a:r>
              <a:rPr lang="th-TH" sz="7200" spc="-11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ปฏิทินเก่า เราขอนะคะ</a:t>
            </a:r>
            <a:r>
              <a:rPr lang="en-US" sz="7200" spc="-11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”</a:t>
            </a:r>
            <a:r>
              <a:rPr lang="th-TH" sz="7200" spc="-11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 โครงการนี้เป็นโครงการที่ส่งเสริมให้บุคลกรเล็งเห็นประโยชน์ของการเป็น </a:t>
            </a:r>
            <a:r>
              <a:rPr lang="en-US" sz="7200" spc="-11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“</a:t>
            </a:r>
            <a:r>
              <a:rPr lang="th-TH" sz="7200" spc="-11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ผู้ให้</a:t>
            </a:r>
            <a:r>
              <a:rPr lang="en-US" sz="7200" spc="-11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”</a:t>
            </a:r>
            <a:r>
              <a:rPr lang="en-US" sz="7200" spc="-2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th-TH" sz="7200" spc="-2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บุคลากรในหน่วยงานมีจิตใจที่โอบอ้อมอารี เอื้อเฟื้อ เผื่อแผ่ รู้จักการเป็นผู้ให้ ซึ่งเป็นวัฒนธรรมดั้งเดิมของคนไทยจึงทำให้โครงการนี้</a:t>
            </a:r>
            <a:endParaRPr lang="th-TH" sz="7200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457200" indent="0" algn="just">
              <a:lnSpc>
                <a:spcPct val="105000"/>
              </a:lnSpc>
              <a:spcAft>
                <a:spcPts val="1000"/>
              </a:spcAft>
              <a:buNone/>
            </a:pPr>
            <a:r>
              <a:rPr lang="th-TH" sz="7200" spc="-55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th-TH" sz="72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แนวคิดการพัฒนาการยกย่องระดับกิจกรรมให้บรรลุผลสำเร็จมาขึ้น</a:t>
            </a:r>
            <a:endParaRPr lang="en-US" sz="7200" dirty="0"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4572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72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	 พัฒนาบุคลากรของหน่วยงานให้มีความเป็นบุคคลที่มีจิตอาสา มีความเอื้อเฟื้อเผื่อแผ่ สนับสนุนบุคลากรที่ทำตัวเป็นแบบอย่างกับบุคคลในองค์กร</a:t>
            </a:r>
            <a:endParaRPr lang="en-US" sz="7200" dirty="0"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ดาว: 4 แฉก 3">
            <a:extLst>
              <a:ext uri="{FF2B5EF4-FFF2-40B4-BE49-F238E27FC236}">
                <a16:creationId xmlns:a16="http://schemas.microsoft.com/office/drawing/2014/main" id="{65100149-0EAF-AF93-F4E2-4D9D3D6EB717}"/>
              </a:ext>
            </a:extLst>
          </p:cNvPr>
          <p:cNvSpPr/>
          <p:nvPr/>
        </p:nvSpPr>
        <p:spPr>
          <a:xfrm>
            <a:off x="1511559" y="1496011"/>
            <a:ext cx="186612" cy="139958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ดาว: 4 แฉก 4">
            <a:extLst>
              <a:ext uri="{FF2B5EF4-FFF2-40B4-BE49-F238E27FC236}">
                <a16:creationId xmlns:a16="http://schemas.microsoft.com/office/drawing/2014/main" id="{3675A928-ED46-F340-5E82-0864E84988A1}"/>
              </a:ext>
            </a:extLst>
          </p:cNvPr>
          <p:cNvSpPr/>
          <p:nvPr/>
        </p:nvSpPr>
        <p:spPr>
          <a:xfrm>
            <a:off x="1514669" y="1906906"/>
            <a:ext cx="186612" cy="139958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ดาว: 4 แฉก 5">
            <a:extLst>
              <a:ext uri="{FF2B5EF4-FFF2-40B4-BE49-F238E27FC236}">
                <a16:creationId xmlns:a16="http://schemas.microsoft.com/office/drawing/2014/main" id="{EC6637FD-551C-69F8-991F-71D5E101C98F}"/>
              </a:ext>
            </a:extLst>
          </p:cNvPr>
          <p:cNvSpPr/>
          <p:nvPr/>
        </p:nvSpPr>
        <p:spPr>
          <a:xfrm>
            <a:off x="1511559" y="2256455"/>
            <a:ext cx="186612" cy="139958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ดาว: 4 แฉก 6">
            <a:extLst>
              <a:ext uri="{FF2B5EF4-FFF2-40B4-BE49-F238E27FC236}">
                <a16:creationId xmlns:a16="http://schemas.microsoft.com/office/drawing/2014/main" id="{4494896F-7B47-017F-6285-64C06C441A18}"/>
              </a:ext>
            </a:extLst>
          </p:cNvPr>
          <p:cNvSpPr/>
          <p:nvPr/>
        </p:nvSpPr>
        <p:spPr>
          <a:xfrm>
            <a:off x="1511559" y="2691884"/>
            <a:ext cx="186612" cy="139958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ดาว: 4 แฉก 7">
            <a:extLst>
              <a:ext uri="{FF2B5EF4-FFF2-40B4-BE49-F238E27FC236}">
                <a16:creationId xmlns:a16="http://schemas.microsoft.com/office/drawing/2014/main" id="{EC787D0B-B44D-3832-8BE7-58454C89FD18}"/>
              </a:ext>
            </a:extLst>
          </p:cNvPr>
          <p:cNvSpPr/>
          <p:nvPr/>
        </p:nvSpPr>
        <p:spPr>
          <a:xfrm>
            <a:off x="1511559" y="3693368"/>
            <a:ext cx="186612" cy="139958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ดาว: 4 แฉก 8">
            <a:extLst>
              <a:ext uri="{FF2B5EF4-FFF2-40B4-BE49-F238E27FC236}">
                <a16:creationId xmlns:a16="http://schemas.microsoft.com/office/drawing/2014/main" id="{9472A34A-194D-EB69-9153-A4CDDE684279}"/>
              </a:ext>
            </a:extLst>
          </p:cNvPr>
          <p:cNvSpPr/>
          <p:nvPr/>
        </p:nvSpPr>
        <p:spPr>
          <a:xfrm>
            <a:off x="1477347" y="4531568"/>
            <a:ext cx="186612" cy="139958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ดาว: 4 แฉก 9">
            <a:extLst>
              <a:ext uri="{FF2B5EF4-FFF2-40B4-BE49-F238E27FC236}">
                <a16:creationId xmlns:a16="http://schemas.microsoft.com/office/drawing/2014/main" id="{A33841C9-7252-087C-C44D-0D0899270EE1}"/>
              </a:ext>
            </a:extLst>
          </p:cNvPr>
          <p:cNvSpPr/>
          <p:nvPr/>
        </p:nvSpPr>
        <p:spPr>
          <a:xfrm>
            <a:off x="1536441" y="5523722"/>
            <a:ext cx="186612" cy="139958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938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646DDA-CFFC-A6A5-0C76-2D2416D5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43813"/>
            <a:ext cx="9601196" cy="513184"/>
          </a:xfrm>
        </p:spPr>
        <p:txBody>
          <a:bodyPr>
            <a:normAutofit fontScale="90000"/>
          </a:bodyPr>
          <a:lstStyle/>
          <a:p>
            <a:r>
              <a:rPr lang="th-TH" sz="2800" spc="-11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ยกย่องเชิดชูบุคลากรในหน่วยงานที่ปฏิบัติดี ปฏิบัติชอบ</a:t>
            </a:r>
            <a:endParaRPr lang="th-TH" sz="28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C46EED3-81B5-46C4-F4F6-F9F72608D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56997"/>
            <a:ext cx="9601196" cy="5057190"/>
          </a:xfrm>
        </p:spPr>
        <p:txBody>
          <a:bodyPr>
            <a:normAutofit fontScale="92500" lnSpcReduction="20000"/>
          </a:bodyPr>
          <a:lstStyle/>
          <a:p>
            <a:pPr marL="0" lvl="0" indent="0" algn="thaiDist">
              <a:lnSpc>
                <a:spcPct val="105000"/>
              </a:lnSpc>
              <a:spcBef>
                <a:spcPts val="500"/>
              </a:spcBef>
              <a:spcAft>
                <a:spcPts val="1000"/>
              </a:spcAft>
              <a:buSzPts val="1600"/>
              <a:buNone/>
            </a:pPr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   ชื่อโครงการ/กิจกรรม </a:t>
            </a:r>
            <a:r>
              <a:rPr lang="en-US" sz="18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:</a:t>
            </a:r>
            <a:r>
              <a:rPr lang="th-TH" sz="18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1800" spc="-5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ยกย่อง เชิดชู ผู้ปฏิบัติดี ปฏิบัติชอบ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lvl="0" indent="0">
              <a:lnSpc>
                <a:spcPct val="115000"/>
              </a:lnSpc>
              <a:buSzPts val="1600"/>
              <a:buNone/>
            </a:pPr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   วัตถุประสงค์ </a:t>
            </a:r>
            <a:r>
              <a:rPr lang="en-US" sz="18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:</a:t>
            </a:r>
            <a:r>
              <a:rPr lang="th-TH" sz="18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เพื่อยกย่องเชิดชู บุคลากรในหน่วยงานที่ปฏิบัติหน้าที่ด้วยความเสียสละ ซื่อสัตย์ สุจริต และมีความรับผิดชอบต่องานที่ได้รับมอบหมาย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lvl="0" indent="0">
              <a:lnSpc>
                <a:spcPct val="115000"/>
              </a:lnSpc>
              <a:buSzPts val="1600"/>
              <a:buNone/>
            </a:pPr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   การดำเนินงาน/การปฏิบัติ</a:t>
            </a:r>
          </a:p>
          <a:p>
            <a:pPr marL="0" lvl="0" indent="0">
              <a:lnSpc>
                <a:spcPct val="115000"/>
              </a:lnSpc>
              <a:buSzPts val="1600"/>
              <a:buNone/>
            </a:pPr>
            <a:r>
              <a:rPr lang="th-TH" sz="1800" spc="-5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   ผลสำเร็จของการดำเนินกิจกรรม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457200" indent="0">
              <a:lnSpc>
                <a:spcPct val="115000"/>
              </a:lnSpc>
              <a:buNone/>
            </a:pPr>
            <a:r>
              <a:rPr lang="th-TH" sz="1800" spc="-5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จากการดำเนินโครงการดังกล่าวทำให้พบว่าบุคลลากรในให้ความร่วมมือในการลงคะแนนเสียงเพื่อคัดเลือกคนดี คนเด่นประจำหน่วยงานในด้านต่างๆที่จะนำมายกย่อง        เชิดชูภายในหน่วยงานและภายนอกหน่อยงานเพื่อเป็นการให้เกียรติ และเชิดชูบุคคลดังกล่าว ต่อไป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lvl="0" indent="0" algn="thaiDist">
              <a:lnSpc>
                <a:spcPct val="105000"/>
              </a:lnSpc>
              <a:spcAft>
                <a:spcPts val="1000"/>
              </a:spcAft>
              <a:buSzPts val="1600"/>
              <a:buNone/>
            </a:pPr>
            <a:r>
              <a:rPr lang="th-TH" sz="1800" spc="-5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   ความรู้ที่ได้รับจากการปฏิบัติกิจกรรม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457200" indent="0">
              <a:lnSpc>
                <a:spcPct val="115000"/>
              </a:lnSpc>
              <a:buNone/>
            </a:pPr>
            <a:r>
              <a:rPr lang="th-TH" sz="1800" spc="-5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ได้เล็งเห็นความสำคัญของบุคลากรที่ปฏิบัติดี ปฏิบัติชอบ และรับรู้ได้ถึงความสำคัญของการยกย่อง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lvl="0" indent="0">
              <a:lnSpc>
                <a:spcPct val="115000"/>
              </a:lnSpc>
              <a:buSzPts val="1600"/>
              <a:buNone/>
            </a:pPr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 เหตุผล/เหตุปัจจัยที่เป้าหมายบรรลุผล (จุดแข็ง/จุดเด่น)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90170" indent="0" algn="just">
              <a:lnSpc>
                <a:spcPct val="105000"/>
              </a:lnSpc>
              <a:spcAft>
                <a:spcPts val="1000"/>
              </a:spcAft>
              <a:buNone/>
            </a:pPr>
            <a:r>
              <a:rPr lang="en-US" sz="1800" spc="-110" dirty="0">
                <a:solidFill>
                  <a:srgbClr val="0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1800" spc="-11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1800" spc="-11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ยกย่อง เชิดชู ผู้ปฏิบัติดี ปฏิบัติชอบ สำหรับโครงการนี้ให้ความสำคัญและส่งเสริมให้บุคลากรได้ทำความดีควบคู่กับการเป็นคนเก่งโดยการ</a:t>
            </a:r>
            <a:r>
              <a:rPr lang="th-TH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ยกย่องเชิดชู เจ้าหน้าที่ทุกคนในหน่วยงานเห็นถึงความสำคัญของการยกย่อง เชิดชู ผู้ปฏิบัติดี ปฏิบัติชอบ และปฏิบัติตามกฎ กติกา มีจิตอาสา เอื้อเฟื้อเผื่อแผ่ ทำให้หน่วยงานน่าอยู่และทำงานอย่างมีความสุข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171450" indent="0" algn="just">
              <a:lnSpc>
                <a:spcPct val="105000"/>
              </a:lnSpc>
              <a:buNone/>
            </a:pPr>
            <a:r>
              <a:rPr lang="th-TH" sz="1800" spc="-5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แนวคิดการพัฒนาการยกย่องระดับกิจกรรมให้บรรลุผลสำเร็จมาขึ้น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4572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พัฒนาบุคลากรของหน่วยงานให้มีความเป็นบุคคลที่มีจิตอาสา มีความเอื้อเฟื้อเผื่อแผ่ สนับสนุนบุคลากรที่ทำตัวเป็นแบบอย่างกับบุคคลในองค์กร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endParaRPr lang="th-TH" dirty="0"/>
          </a:p>
        </p:txBody>
      </p:sp>
      <p:sp>
        <p:nvSpPr>
          <p:cNvPr id="4" name="พระอาทิตย์ 3">
            <a:extLst>
              <a:ext uri="{FF2B5EF4-FFF2-40B4-BE49-F238E27FC236}">
                <a16:creationId xmlns:a16="http://schemas.microsoft.com/office/drawing/2014/main" id="{939B2BF1-B974-98BB-41CB-C07DBC883D19}"/>
              </a:ext>
            </a:extLst>
          </p:cNvPr>
          <p:cNvSpPr/>
          <p:nvPr/>
        </p:nvSpPr>
        <p:spPr>
          <a:xfrm>
            <a:off x="1349051" y="1135233"/>
            <a:ext cx="197498" cy="251926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พระอาทิตย์ 4">
            <a:extLst>
              <a:ext uri="{FF2B5EF4-FFF2-40B4-BE49-F238E27FC236}">
                <a16:creationId xmlns:a16="http://schemas.microsoft.com/office/drawing/2014/main" id="{BB91E30D-F102-DF34-32E5-95B9650DEEE6}"/>
              </a:ext>
            </a:extLst>
          </p:cNvPr>
          <p:cNvSpPr/>
          <p:nvPr/>
        </p:nvSpPr>
        <p:spPr>
          <a:xfrm>
            <a:off x="1349051" y="1580769"/>
            <a:ext cx="197498" cy="251926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พระอาทิตย์ 5">
            <a:extLst>
              <a:ext uri="{FF2B5EF4-FFF2-40B4-BE49-F238E27FC236}">
                <a16:creationId xmlns:a16="http://schemas.microsoft.com/office/drawing/2014/main" id="{E53B9F7D-5B87-6E3B-54D4-65DD8E04989A}"/>
              </a:ext>
            </a:extLst>
          </p:cNvPr>
          <p:cNvSpPr/>
          <p:nvPr/>
        </p:nvSpPr>
        <p:spPr>
          <a:xfrm>
            <a:off x="1349051" y="1955543"/>
            <a:ext cx="197498" cy="251926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พระอาทิตย์ 6">
            <a:extLst>
              <a:ext uri="{FF2B5EF4-FFF2-40B4-BE49-F238E27FC236}">
                <a16:creationId xmlns:a16="http://schemas.microsoft.com/office/drawing/2014/main" id="{35E916DE-D03E-921F-E81A-4D2C906907FD}"/>
              </a:ext>
            </a:extLst>
          </p:cNvPr>
          <p:cNvSpPr/>
          <p:nvPr/>
        </p:nvSpPr>
        <p:spPr>
          <a:xfrm>
            <a:off x="1362269" y="2340432"/>
            <a:ext cx="197498" cy="251926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พระอาทิตย์ 7">
            <a:extLst>
              <a:ext uri="{FF2B5EF4-FFF2-40B4-BE49-F238E27FC236}">
                <a16:creationId xmlns:a16="http://schemas.microsoft.com/office/drawing/2014/main" id="{284AE1DD-2963-2FA3-1313-068E694E0A56}"/>
              </a:ext>
            </a:extLst>
          </p:cNvPr>
          <p:cNvSpPr/>
          <p:nvPr/>
        </p:nvSpPr>
        <p:spPr>
          <a:xfrm>
            <a:off x="1304731" y="3257941"/>
            <a:ext cx="197498" cy="251926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พระอาทิตย์ 8">
            <a:extLst>
              <a:ext uri="{FF2B5EF4-FFF2-40B4-BE49-F238E27FC236}">
                <a16:creationId xmlns:a16="http://schemas.microsoft.com/office/drawing/2014/main" id="{6A476A10-F3BF-0DC5-ADB6-C2E847CC6754}"/>
              </a:ext>
            </a:extLst>
          </p:cNvPr>
          <p:cNvSpPr/>
          <p:nvPr/>
        </p:nvSpPr>
        <p:spPr>
          <a:xfrm>
            <a:off x="1295400" y="4149013"/>
            <a:ext cx="197498" cy="251926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พระอาทิตย์ 9">
            <a:extLst>
              <a:ext uri="{FF2B5EF4-FFF2-40B4-BE49-F238E27FC236}">
                <a16:creationId xmlns:a16="http://schemas.microsoft.com/office/drawing/2014/main" id="{BC937AE3-58BB-FC42-DBEC-4C6735BE8036}"/>
              </a:ext>
            </a:extLst>
          </p:cNvPr>
          <p:cNvSpPr/>
          <p:nvPr/>
        </p:nvSpPr>
        <p:spPr>
          <a:xfrm>
            <a:off x="1334278" y="5315342"/>
            <a:ext cx="197498" cy="251926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0358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168</TotalTime>
  <Words>1484</Words>
  <Application>Microsoft Office PowerPoint</Application>
  <PresentationFormat>แบบจอกว้าง</PresentationFormat>
  <Paragraphs>68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4" baseType="lpstr">
      <vt:lpstr>Amasis MT Pro Black</vt:lpstr>
      <vt:lpstr>Arial</vt:lpstr>
      <vt:lpstr>Calibri</vt:lpstr>
      <vt:lpstr>Garamond</vt:lpstr>
      <vt:lpstr>TH SarabunIT๙</vt:lpstr>
      <vt:lpstr>ชีวภาพ</vt:lpstr>
      <vt:lpstr>งานนำเสนอ PowerPoint</vt:lpstr>
      <vt:lpstr> ตามที่ สำนักงานเลขานุการกรม กรมบังคับคดี ได้มีการระดมความเห็นร่วมกันภายในเพื่อกำหนดปัญกาที่อยากแก้และความดีที่อยากทำ ภายใต้เป้าหมายคุณธรรม 5 ประการ พอเพียง วินัย สุจริต จิตอาสา และกตัญญู และมีประกาศเจตนารมณ์ร่วมกันที่จะส่งเสริม และพัฒนาหน่วยงานให้เป็นองค์กรคุณธรรม จึงได้กำหนดแผนส่งเสริมคุณธรรม ของสำนักงานเลขานุการกรม กรมบังคับคดี ประจำปีงบประมาณ พ.ศ.2566 ประกอบด้วยกิจกรรม ดังนี้ </vt:lpstr>
      <vt:lpstr>  ความดีที่อยากทำ   </vt:lpstr>
      <vt:lpstr>ปัญหาที่อยากแก้ </vt:lpstr>
      <vt:lpstr>การแต่งกายที่ไม่เหมาะสมและไม่ถูกกาละเทศะในที่ทำงาน</vt:lpstr>
      <vt:lpstr>การให้หรือการเสียสละประโยชน์ส่วนตนเพื่อประโยชน์ส่วนรวมโดยไม่หวังผลตอบแทนและปฏิบัติหน้าที่ด้วยความซื่อสัตย์สุจริต</vt:lpstr>
      <vt:lpstr> มีจิตอาสาบริการและทำงานเป็นทีมเพื่อการพัฒนาองค์กร เพื่อช่วยเหลือผู้อื่น  ส่วนรวม และสังคม ทันทีเมื่อมีโอกาส</vt:lpstr>
      <vt:lpstr>ยกย่องเชิดชูบุคลากรในหน่วยงานที่ปฏิบัติดี ปฏิบัติชอบ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LED171</dc:creator>
  <cp:lastModifiedBy>LED171</cp:lastModifiedBy>
  <cp:revision>3</cp:revision>
  <dcterms:created xsi:type="dcterms:W3CDTF">2023-07-12T09:08:07Z</dcterms:created>
  <dcterms:modified xsi:type="dcterms:W3CDTF">2023-07-13T02:50:31Z</dcterms:modified>
</cp:coreProperties>
</file>